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04" r:id="rId4"/>
    <p:sldId id="258" r:id="rId5"/>
    <p:sldId id="259" r:id="rId6"/>
    <p:sldId id="260" r:id="rId7"/>
    <p:sldId id="29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96" r:id="rId30"/>
    <p:sldId id="286" r:id="rId31"/>
    <p:sldId id="299" r:id="rId32"/>
    <p:sldId id="288" r:id="rId33"/>
    <p:sldId id="289" r:id="rId34"/>
    <p:sldId id="290" r:id="rId35"/>
    <p:sldId id="291" r:id="rId36"/>
    <p:sldId id="300" r:id="rId37"/>
    <p:sldId id="301" r:id="rId38"/>
    <p:sldId id="302" r:id="rId39"/>
    <p:sldId id="295" r:id="rId40"/>
    <p:sldId id="303" r:id="rId41"/>
  </p:sldIdLst>
  <p:sldSz cx="10693400" cy="7556500"/>
  <p:notesSz cx="6858000" cy="9144000"/>
  <p:embeddedFontLst>
    <p:embeddedFont>
      <p:font typeface="OneShinhan Bold" panose="020B0803000000000000" pitchFamily="50" charset="-127"/>
      <p:bold r:id="rId43"/>
    </p:embeddedFont>
    <p:embeddedFont>
      <p:font typeface="OneShinhan Light" panose="020B0303000000000000" pitchFamily="50" charset="-127"/>
      <p:regular r:id="rId44"/>
    </p:embeddedFont>
    <p:embeddedFont>
      <p:font typeface="OneShinhan Medium" panose="020B0603000000000000" pitchFamily="50" charset="-127"/>
      <p:regular r:id="rId45"/>
    </p:embeddedFont>
    <p:embeddedFont>
      <p:font typeface="원신한 Bold" panose="020B0803000000000000" pitchFamily="50" charset="-127"/>
      <p:bold r:id="rId46"/>
    </p:embeddedFont>
    <p:embeddedFont>
      <p:font typeface="원신한 Light" panose="020B0303000000000000" pitchFamily="50" charset="-127"/>
      <p:regular r:id="rId47"/>
    </p:embeddedFont>
    <p:embeddedFont>
      <p:font typeface="원신한 Medium" panose="020B0603000000000000" pitchFamily="50" charset="-127"/>
      <p:regular r:id="rId4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955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neShinhan Medium"/>
      </a:defRPr>
    </a:lvl1pPr>
    <a:lvl2pPr marL="0" marR="0" indent="497757" algn="l" defTabSz="9955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neShinhan Medium"/>
      </a:defRPr>
    </a:lvl2pPr>
    <a:lvl3pPr marL="0" marR="0" indent="995515" algn="l" defTabSz="9955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neShinhan Medium"/>
      </a:defRPr>
    </a:lvl3pPr>
    <a:lvl4pPr marL="0" marR="0" indent="1493272" algn="l" defTabSz="9955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neShinhan Medium"/>
      </a:defRPr>
    </a:lvl4pPr>
    <a:lvl5pPr marL="0" marR="0" indent="1991029" algn="l" defTabSz="9955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neShinhan Medium"/>
      </a:defRPr>
    </a:lvl5pPr>
    <a:lvl6pPr marL="0" marR="0" indent="2488784" algn="l" defTabSz="9955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neShinhan Medium"/>
      </a:defRPr>
    </a:lvl6pPr>
    <a:lvl7pPr marL="0" marR="0" indent="2986543" algn="l" defTabSz="9955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neShinhan Medium"/>
      </a:defRPr>
    </a:lvl7pPr>
    <a:lvl8pPr marL="0" marR="0" indent="3484300" algn="l" defTabSz="9955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neShinhan Medium"/>
      </a:defRPr>
    </a:lvl8pPr>
    <a:lvl9pPr marL="0" marR="0" indent="3982056" algn="l" defTabSz="99551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OneShinhan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FF7"/>
    <a:srgbClr val="F5F5F5"/>
    <a:srgbClr val="F9F9F9"/>
    <a:srgbClr val="749BCA"/>
    <a:srgbClr val="FB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neShinhan Bold"/>
          <a:ea typeface="OneShinhan Bold"/>
          <a:cs typeface="OneShinhan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OneShinhan Bold"/>
          <a:ea typeface="OneShinhan Bold"/>
          <a:cs typeface="OneShinhan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neShinhan Bold"/>
          <a:ea typeface="OneShinhan Bold"/>
          <a:cs typeface="OneShinhan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OneShinhan Bold"/>
          <a:ea typeface="OneShinhan Bold"/>
          <a:cs typeface="OneShinhan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OneShinhan Bold"/>
          <a:ea typeface="OneShinhan Bold"/>
          <a:cs typeface="OneShinhan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2" autoAdjust="0"/>
  </p:normalViewPr>
  <p:slideViewPr>
    <p:cSldViewPr snapToGrid="0">
      <p:cViewPr>
        <p:scale>
          <a:sx n="100" d="100"/>
          <a:sy n="100" d="100"/>
        </p:scale>
        <p:origin x="14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OneShinhan Medium"/>
      </a:defRPr>
    </a:lvl1pPr>
    <a:lvl2pPr indent="228600" latinLnBrk="0">
      <a:defRPr sz="1200">
        <a:latin typeface="+mj-lt"/>
        <a:ea typeface="+mj-ea"/>
        <a:cs typeface="+mj-cs"/>
        <a:sym typeface="OneShinhan Medium"/>
      </a:defRPr>
    </a:lvl2pPr>
    <a:lvl3pPr indent="457200" latinLnBrk="0">
      <a:defRPr sz="1200">
        <a:latin typeface="+mj-lt"/>
        <a:ea typeface="+mj-ea"/>
        <a:cs typeface="+mj-cs"/>
        <a:sym typeface="OneShinhan Medium"/>
      </a:defRPr>
    </a:lvl3pPr>
    <a:lvl4pPr indent="685800" latinLnBrk="0">
      <a:defRPr sz="1200">
        <a:latin typeface="+mj-lt"/>
        <a:ea typeface="+mj-ea"/>
        <a:cs typeface="+mj-cs"/>
        <a:sym typeface="OneShinhan Medium"/>
      </a:defRPr>
    </a:lvl4pPr>
    <a:lvl5pPr indent="914400" latinLnBrk="0">
      <a:defRPr sz="1200">
        <a:latin typeface="+mj-lt"/>
        <a:ea typeface="+mj-ea"/>
        <a:cs typeface="+mj-cs"/>
        <a:sym typeface="OneShinhan Medium"/>
      </a:defRPr>
    </a:lvl5pPr>
    <a:lvl6pPr indent="1143000" latinLnBrk="0">
      <a:defRPr sz="1200">
        <a:latin typeface="+mj-lt"/>
        <a:ea typeface="+mj-ea"/>
        <a:cs typeface="+mj-cs"/>
        <a:sym typeface="OneShinhan Medium"/>
      </a:defRPr>
    </a:lvl6pPr>
    <a:lvl7pPr indent="1371600" latinLnBrk="0">
      <a:defRPr sz="1200">
        <a:latin typeface="+mj-lt"/>
        <a:ea typeface="+mj-ea"/>
        <a:cs typeface="+mj-cs"/>
        <a:sym typeface="OneShinhan Medium"/>
      </a:defRPr>
    </a:lvl7pPr>
    <a:lvl8pPr indent="1600200" latinLnBrk="0">
      <a:defRPr sz="1200">
        <a:latin typeface="+mj-lt"/>
        <a:ea typeface="+mj-ea"/>
        <a:cs typeface="+mj-cs"/>
        <a:sym typeface="OneShinhan Medium"/>
      </a:defRPr>
    </a:lvl8pPr>
    <a:lvl9pPr indent="1828800" latinLnBrk="0">
      <a:defRPr sz="1200">
        <a:latin typeface="+mj-lt"/>
        <a:ea typeface="+mj-ea"/>
        <a:cs typeface="+mj-cs"/>
        <a:sym typeface="OneShinhan Medium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age_1(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TITLE GOESHERE"/>
          <p:cNvSpPr txBox="1">
            <a:spLocks noGrp="1"/>
          </p:cNvSpPr>
          <p:nvPr>
            <p:ph type="title" hasCustomPrompt="1"/>
          </p:nvPr>
        </p:nvSpPr>
        <p:spPr>
          <a:xfrm>
            <a:off x="580850" y="1935123"/>
            <a:ext cx="6368499" cy="2349568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6000"/>
              </a:lnSpc>
              <a:defRPr sz="5100">
                <a:solidFill>
                  <a:srgbClr val="151F6D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1pPr>
          </a:lstStyle>
          <a:p>
            <a:r>
              <a:t>PRESENTATIONTITLE GOESHERE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0560" y="4324363"/>
            <a:ext cx="6368499" cy="533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  <a:lvl2pPr marL="684432" indent="-186664">
              <a:spcBef>
                <a:spcPts val="400"/>
              </a:spcBef>
              <a:buFontTx/>
              <a:defRPr sz="18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2pPr>
            <a:lvl3pPr marL="1167841" indent="-172304">
              <a:spcBef>
                <a:spcPts val="400"/>
              </a:spcBef>
              <a:buFontTx/>
              <a:defRPr sz="18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3pPr>
            <a:lvl4pPr marL="1696939" indent="-203633">
              <a:spcBef>
                <a:spcPts val="400"/>
              </a:spcBef>
              <a:buFontTx/>
              <a:defRPr sz="18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4pPr>
            <a:lvl5pPr marL="2194707" indent="-203633">
              <a:spcBef>
                <a:spcPts val="400"/>
              </a:spcBef>
              <a:buFontTx/>
              <a:defRPr sz="18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5pPr>
          </a:lstStyle>
          <a:p>
            <a:r>
              <a:t>Sub Title &amp; Contents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텍스트 개체 틀 28"/>
          <p:cNvSpPr>
            <a:spLocks noGrp="1"/>
          </p:cNvSpPr>
          <p:nvPr>
            <p:ph type="body" sz="quarter" idx="21" hasCustomPrompt="1"/>
          </p:nvPr>
        </p:nvSpPr>
        <p:spPr>
          <a:xfrm>
            <a:off x="580559" y="6713967"/>
            <a:ext cx="2970002" cy="38021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6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</a:lstStyle>
          <a:p>
            <a:r>
              <a:t>2017. 00. 00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580559" y="6415790"/>
            <a:ext cx="2970002" cy="345976"/>
          </a:xfrm>
          <a:prstGeom prst="rect">
            <a:avLst/>
          </a:prstGeom>
        </p:spPr>
        <p:txBody>
          <a:bodyPr/>
          <a:lstStyle>
            <a:lvl1pPr marL="0" indent="0" defTabSz="846207">
              <a:spcBef>
                <a:spcPts val="300"/>
              </a:spcBef>
              <a:buSzTx/>
              <a:buFontTx/>
              <a:buNone/>
              <a:defRPr sz="136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</a:lstStyle>
          <a:p>
            <a:r>
              <a:t>GILDONG HONG</a:t>
            </a:r>
          </a:p>
        </p:txBody>
      </p:sp>
      <p:sp>
        <p:nvSpPr>
          <p:cNvPr id="15" name="텍스트 개체 틀 13"/>
          <p:cNvSpPr>
            <a:spLocks noGrp="1"/>
          </p:cNvSpPr>
          <p:nvPr>
            <p:ph type="body" sz="quarter" idx="23" hasCustomPrompt="1"/>
          </p:nvPr>
        </p:nvSpPr>
        <p:spPr>
          <a:xfrm>
            <a:off x="580878" y="414727"/>
            <a:ext cx="1885503" cy="773617"/>
          </a:xfrm>
          <a:prstGeom prst="rect">
            <a:avLst/>
          </a:prstGeom>
        </p:spPr>
        <p:txBody>
          <a:bodyPr/>
          <a:lstStyle>
            <a:lvl1pPr marL="0" indent="0" defTabSz="975627">
              <a:spcBef>
                <a:spcPts val="200"/>
              </a:spcBef>
              <a:buSzTx/>
              <a:buFontTx/>
              <a:buNone/>
              <a:defRPr sz="1078" spc="-98">
                <a:solidFill>
                  <a:srgbClr val="AC9751"/>
                </a:solidFill>
              </a:defRPr>
            </a:lvl1pPr>
          </a:lstStyle>
          <a:p>
            <a:r>
              <a:t>Contents Goes Here
Contents Goes Here
Contents Goes Here</a:t>
            </a:r>
          </a:p>
        </p:txBody>
      </p:sp>
      <p:pic>
        <p:nvPicPr>
          <p:cNvPr id="16" name="그림 14" descr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94" y="6660954"/>
            <a:ext cx="1648971" cy="43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715" y="-89375"/>
            <a:ext cx="2130936" cy="142173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age_3(배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age_4(배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&amp;Subtitle page(배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 page(배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 page(배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age_2(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RESENTATIONTITLE GOES HERE"/>
          <p:cNvSpPr txBox="1">
            <a:spLocks noGrp="1"/>
          </p:cNvSpPr>
          <p:nvPr>
            <p:ph type="title" hasCustomPrompt="1"/>
          </p:nvPr>
        </p:nvSpPr>
        <p:spPr>
          <a:xfrm>
            <a:off x="536286" y="2251343"/>
            <a:ext cx="8043155" cy="1944217"/>
          </a:xfrm>
          <a:prstGeom prst="rect">
            <a:avLst/>
          </a:prstGeom>
        </p:spPr>
        <p:txBody>
          <a:bodyPr anchor="t"/>
          <a:lstStyle>
            <a:lvl1pPr algn="l">
              <a:defRPr sz="6800" spc="-139">
                <a:solidFill>
                  <a:srgbClr val="151F6D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1pPr>
          </a:lstStyle>
          <a:p>
            <a:r>
              <a:t>PRESENTATIONTITLE GOES HERE</a:t>
            </a:r>
          </a:p>
        </p:txBody>
      </p:sp>
      <p:sp>
        <p:nvSpPr>
          <p:cNvPr id="26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1718" y="4537654"/>
            <a:ext cx="6342671" cy="4318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  <a:lvl2pPr marL="684432" indent="-186664">
              <a:spcBef>
                <a:spcPts val="400"/>
              </a:spcBef>
              <a:buFontTx/>
              <a:defRPr sz="18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2pPr>
            <a:lvl3pPr marL="1167841" indent="-172304">
              <a:spcBef>
                <a:spcPts val="400"/>
              </a:spcBef>
              <a:buFontTx/>
              <a:defRPr sz="18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3pPr>
            <a:lvl4pPr marL="1696939" indent="-203633">
              <a:spcBef>
                <a:spcPts val="400"/>
              </a:spcBef>
              <a:buFontTx/>
              <a:defRPr sz="18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4pPr>
            <a:lvl5pPr marL="2194707" indent="-203633">
              <a:spcBef>
                <a:spcPts val="400"/>
              </a:spcBef>
              <a:buFontTx/>
              <a:defRPr sz="18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5pPr>
          </a:lstStyle>
          <a:p>
            <a:r>
              <a:t>Sub Title &amp; Contents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" name="텍스트 개체 틀 28"/>
          <p:cNvSpPr>
            <a:spLocks noGrp="1"/>
          </p:cNvSpPr>
          <p:nvPr>
            <p:ph type="body" sz="quarter" idx="21" hasCustomPrompt="1"/>
          </p:nvPr>
        </p:nvSpPr>
        <p:spPr>
          <a:xfrm>
            <a:off x="580559" y="6713967"/>
            <a:ext cx="2970002" cy="38021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60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</a:lstStyle>
          <a:p>
            <a:r>
              <a:t>2017. 00. 00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580559" y="6415790"/>
            <a:ext cx="2970002" cy="345976"/>
          </a:xfrm>
          <a:prstGeom prst="rect">
            <a:avLst/>
          </a:prstGeom>
        </p:spPr>
        <p:txBody>
          <a:bodyPr/>
          <a:lstStyle>
            <a:lvl1pPr marL="0" indent="0" defTabSz="846207">
              <a:spcBef>
                <a:spcPts val="300"/>
              </a:spcBef>
              <a:buSzTx/>
              <a:buFontTx/>
              <a:buNone/>
              <a:defRPr sz="1360">
                <a:solidFill>
                  <a:srgbClr val="6D6E71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</a:lstStyle>
          <a:p>
            <a:r>
              <a:t>GILDONG HONG</a:t>
            </a:r>
          </a:p>
        </p:txBody>
      </p:sp>
      <p:sp>
        <p:nvSpPr>
          <p:cNvPr id="29" name="텍스트 개체 틀 13"/>
          <p:cNvSpPr>
            <a:spLocks noGrp="1"/>
          </p:cNvSpPr>
          <p:nvPr>
            <p:ph type="body" sz="quarter" idx="23" hasCustomPrompt="1"/>
          </p:nvPr>
        </p:nvSpPr>
        <p:spPr>
          <a:xfrm>
            <a:off x="580878" y="414727"/>
            <a:ext cx="1885503" cy="773617"/>
          </a:xfrm>
          <a:prstGeom prst="rect">
            <a:avLst/>
          </a:prstGeom>
        </p:spPr>
        <p:txBody>
          <a:bodyPr/>
          <a:lstStyle>
            <a:lvl1pPr marL="0" indent="0" defTabSz="975627">
              <a:spcBef>
                <a:spcPts val="200"/>
              </a:spcBef>
              <a:buSzTx/>
              <a:buFontTx/>
              <a:buNone/>
              <a:defRPr sz="1078" spc="-98">
                <a:solidFill>
                  <a:srgbClr val="AC9751"/>
                </a:solidFill>
              </a:defRPr>
            </a:lvl1pPr>
          </a:lstStyle>
          <a:p>
            <a:r>
              <a:t>Contents Goes Here
Contents Goes Here
Contents Goes Here</a:t>
            </a:r>
          </a:p>
        </p:txBody>
      </p:sp>
      <p:pic>
        <p:nvPicPr>
          <p:cNvPr id="30" name="그림 9" descr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94" y="6660953"/>
            <a:ext cx="1648972" cy="43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715" y="-89375"/>
            <a:ext cx="2130936" cy="1421734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age_3(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RESENTATIONTITLE GOES HERE"/>
          <p:cNvSpPr txBox="1">
            <a:spLocks noGrp="1"/>
          </p:cNvSpPr>
          <p:nvPr>
            <p:ph type="title" hasCustomPrompt="1"/>
          </p:nvPr>
        </p:nvSpPr>
        <p:spPr>
          <a:xfrm>
            <a:off x="536286" y="2251343"/>
            <a:ext cx="8043155" cy="1944217"/>
          </a:xfrm>
          <a:prstGeom prst="rect">
            <a:avLst/>
          </a:prstGeom>
        </p:spPr>
        <p:txBody>
          <a:bodyPr anchor="t"/>
          <a:lstStyle>
            <a:lvl1pPr algn="l">
              <a:defRPr sz="6800" spc="-139">
                <a:solidFill>
                  <a:srgbClr val="FFFFFF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1pPr>
          </a:lstStyle>
          <a:p>
            <a:r>
              <a:t>PRESENTATIONTITLE GOES HERE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1718" y="4537654"/>
            <a:ext cx="6342671" cy="4318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  <a:lvl2pPr marL="684432" indent="-186664">
              <a:spcBef>
                <a:spcPts val="400"/>
              </a:spcBef>
              <a:buFontTx/>
              <a:defRPr sz="18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2pPr>
            <a:lvl3pPr marL="1167841" indent="-172304">
              <a:spcBef>
                <a:spcPts val="400"/>
              </a:spcBef>
              <a:buFontTx/>
              <a:defRPr sz="18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3pPr>
            <a:lvl4pPr marL="1696939" indent="-203633">
              <a:spcBef>
                <a:spcPts val="400"/>
              </a:spcBef>
              <a:buFontTx/>
              <a:defRPr sz="18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4pPr>
            <a:lvl5pPr marL="2194707" indent="-203633">
              <a:spcBef>
                <a:spcPts val="400"/>
              </a:spcBef>
              <a:buFontTx/>
              <a:defRPr sz="18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5pPr>
          </a:lstStyle>
          <a:p>
            <a:r>
              <a:t>Sub Title &amp; Contents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" name="텍스트 개체 틀 28"/>
          <p:cNvSpPr>
            <a:spLocks noGrp="1"/>
          </p:cNvSpPr>
          <p:nvPr>
            <p:ph type="body" sz="quarter" idx="21" hasCustomPrompt="1"/>
          </p:nvPr>
        </p:nvSpPr>
        <p:spPr>
          <a:xfrm>
            <a:off x="580559" y="6713967"/>
            <a:ext cx="2970002" cy="38021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</a:lstStyle>
          <a:p>
            <a:r>
              <a:t>2017. 00. 00</a:t>
            </a:r>
          </a:p>
        </p:txBody>
      </p:sp>
      <p:sp>
        <p:nvSpPr>
          <p:cNvPr id="42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580559" y="6415790"/>
            <a:ext cx="2970002" cy="345976"/>
          </a:xfrm>
          <a:prstGeom prst="rect">
            <a:avLst/>
          </a:prstGeom>
        </p:spPr>
        <p:txBody>
          <a:bodyPr/>
          <a:lstStyle>
            <a:lvl1pPr marL="0" indent="0" defTabSz="846207">
              <a:spcBef>
                <a:spcPts val="300"/>
              </a:spcBef>
              <a:buSzTx/>
              <a:buFontTx/>
              <a:buNone/>
              <a:defRPr sz="136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</a:lstStyle>
          <a:p>
            <a:r>
              <a:t>GILDONG HONG</a:t>
            </a:r>
          </a:p>
        </p:txBody>
      </p:sp>
      <p:sp>
        <p:nvSpPr>
          <p:cNvPr id="43" name="텍스트 개체 틀 13"/>
          <p:cNvSpPr>
            <a:spLocks noGrp="1"/>
          </p:cNvSpPr>
          <p:nvPr>
            <p:ph type="body" sz="quarter" idx="23" hasCustomPrompt="1"/>
          </p:nvPr>
        </p:nvSpPr>
        <p:spPr>
          <a:xfrm>
            <a:off x="580878" y="414727"/>
            <a:ext cx="1885503" cy="773617"/>
          </a:xfrm>
          <a:prstGeom prst="rect">
            <a:avLst/>
          </a:prstGeom>
        </p:spPr>
        <p:txBody>
          <a:bodyPr/>
          <a:lstStyle>
            <a:lvl1pPr marL="0" indent="0" defTabSz="975627">
              <a:spcBef>
                <a:spcPts val="200"/>
              </a:spcBef>
              <a:buSzTx/>
              <a:buFontTx/>
              <a:buNone/>
              <a:defRPr sz="1078" spc="-98">
                <a:solidFill>
                  <a:srgbClr val="AC9751"/>
                </a:solidFill>
              </a:defRPr>
            </a:lvl1pPr>
          </a:lstStyle>
          <a:p>
            <a:r>
              <a:t>Contents Goes Here
Contents Goes Here
Contents Goes Here</a:t>
            </a:r>
          </a:p>
        </p:txBody>
      </p:sp>
      <p:pic>
        <p:nvPicPr>
          <p:cNvPr id="44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94" y="6660954"/>
            <a:ext cx="1648971" cy="43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715" y="-89375"/>
            <a:ext cx="2130936" cy="1421734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age_4(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RESENTATIONTITLE GOES HERE"/>
          <p:cNvSpPr txBox="1">
            <a:spLocks noGrp="1"/>
          </p:cNvSpPr>
          <p:nvPr>
            <p:ph type="title" hasCustomPrompt="1"/>
          </p:nvPr>
        </p:nvSpPr>
        <p:spPr>
          <a:xfrm>
            <a:off x="536286" y="2251343"/>
            <a:ext cx="8043155" cy="1944217"/>
          </a:xfrm>
          <a:prstGeom prst="rect">
            <a:avLst/>
          </a:prstGeom>
        </p:spPr>
        <p:txBody>
          <a:bodyPr anchor="t"/>
          <a:lstStyle>
            <a:lvl1pPr algn="l">
              <a:defRPr sz="6800" spc="-139">
                <a:solidFill>
                  <a:srgbClr val="FFFFFF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1pPr>
          </a:lstStyle>
          <a:p>
            <a:r>
              <a:t>PRESENTATIONTITLE GOES HERE</a:t>
            </a:r>
          </a:p>
        </p:txBody>
      </p:sp>
      <p:sp>
        <p:nvSpPr>
          <p:cNvPr id="5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1718" y="4537654"/>
            <a:ext cx="6342671" cy="4318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  <a:lvl2pPr marL="684432" indent="-186664">
              <a:spcBef>
                <a:spcPts val="400"/>
              </a:spcBef>
              <a:buFontTx/>
              <a:defRPr sz="18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2pPr>
            <a:lvl3pPr marL="1167841" indent="-172304">
              <a:spcBef>
                <a:spcPts val="400"/>
              </a:spcBef>
              <a:buFontTx/>
              <a:defRPr sz="18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3pPr>
            <a:lvl4pPr marL="1696939" indent="-203633">
              <a:spcBef>
                <a:spcPts val="400"/>
              </a:spcBef>
              <a:buFontTx/>
              <a:defRPr sz="18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4pPr>
            <a:lvl5pPr marL="2194707" indent="-203633">
              <a:spcBef>
                <a:spcPts val="400"/>
              </a:spcBef>
              <a:buFontTx/>
              <a:defRPr sz="18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5pPr>
          </a:lstStyle>
          <a:p>
            <a:r>
              <a:t>Sub Title &amp; Contents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5" name="텍스트 개체 틀 28"/>
          <p:cNvSpPr>
            <a:spLocks noGrp="1"/>
          </p:cNvSpPr>
          <p:nvPr>
            <p:ph type="body" sz="quarter" idx="21" hasCustomPrompt="1"/>
          </p:nvPr>
        </p:nvSpPr>
        <p:spPr>
          <a:xfrm>
            <a:off x="580559" y="6713967"/>
            <a:ext cx="2970002" cy="38021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</a:lstStyle>
          <a:p>
            <a:r>
              <a:t>2017. 00. 00</a:t>
            </a:r>
          </a:p>
        </p:txBody>
      </p:sp>
      <p:sp>
        <p:nvSpPr>
          <p:cNvPr id="56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580559" y="6415790"/>
            <a:ext cx="2970002" cy="345976"/>
          </a:xfrm>
          <a:prstGeom prst="rect">
            <a:avLst/>
          </a:prstGeom>
        </p:spPr>
        <p:txBody>
          <a:bodyPr/>
          <a:lstStyle>
            <a:lvl1pPr marL="0" indent="0" defTabSz="846207">
              <a:spcBef>
                <a:spcPts val="300"/>
              </a:spcBef>
              <a:buSzTx/>
              <a:buFontTx/>
              <a:buNone/>
              <a:defRPr sz="1360"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</a:lstStyle>
          <a:p>
            <a:r>
              <a:t>GILDONG HONG</a:t>
            </a:r>
          </a:p>
        </p:txBody>
      </p:sp>
      <p:sp>
        <p:nvSpPr>
          <p:cNvPr id="57" name="텍스트 개체 틀 13"/>
          <p:cNvSpPr>
            <a:spLocks noGrp="1"/>
          </p:cNvSpPr>
          <p:nvPr>
            <p:ph type="body" sz="quarter" idx="23" hasCustomPrompt="1"/>
          </p:nvPr>
        </p:nvSpPr>
        <p:spPr>
          <a:xfrm>
            <a:off x="580878" y="414727"/>
            <a:ext cx="1885503" cy="773617"/>
          </a:xfrm>
          <a:prstGeom prst="rect">
            <a:avLst/>
          </a:prstGeom>
        </p:spPr>
        <p:txBody>
          <a:bodyPr/>
          <a:lstStyle>
            <a:lvl1pPr marL="0" indent="0" defTabSz="975627">
              <a:spcBef>
                <a:spcPts val="200"/>
              </a:spcBef>
              <a:buSzTx/>
              <a:buFontTx/>
              <a:buNone/>
              <a:defRPr sz="1078" spc="-98">
                <a:solidFill>
                  <a:srgbClr val="AC9751"/>
                </a:solidFill>
              </a:defRPr>
            </a:lvl1pPr>
          </a:lstStyle>
          <a:p>
            <a:r>
              <a:t>Contents Goes Here
Contents Goes Here
Contents Goes Here</a:t>
            </a:r>
          </a:p>
        </p:txBody>
      </p:sp>
      <p:pic>
        <p:nvPicPr>
          <p:cNvPr id="58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94" y="6660954"/>
            <a:ext cx="1648971" cy="43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715" y="-89375"/>
            <a:ext cx="2130936" cy="142173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title page(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titleGoes Here원신한체 B,40pt"/>
          <p:cNvSpPr txBox="1">
            <a:spLocks noGrp="1"/>
          </p:cNvSpPr>
          <p:nvPr>
            <p:ph type="title" hasCustomPrompt="1"/>
          </p:nvPr>
        </p:nvSpPr>
        <p:spPr>
          <a:xfrm>
            <a:off x="518261" y="464830"/>
            <a:ext cx="8556446" cy="220797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5200"/>
              </a:lnSpc>
              <a:defRPr sz="4000" spc="-120">
                <a:solidFill>
                  <a:srgbClr val="FFFFFF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1pPr>
          </a:lstStyle>
          <a:p>
            <a:r>
              <a:t>SubtitleGoes Here원신한체 B,40pt</a:t>
            </a:r>
          </a:p>
        </p:txBody>
      </p:sp>
      <p:sp>
        <p:nvSpPr>
          <p:cNvPr id="9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666000" y="549507"/>
            <a:ext cx="730498" cy="59522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500" spc="-150">
                <a:solidFill>
                  <a:srgbClr val="FFFFFF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1pPr>
            <a:lvl2pPr marL="757023" indent="-259255">
              <a:spcBef>
                <a:spcPts val="600"/>
              </a:spcBef>
              <a:buFontTx/>
              <a:defRPr sz="2500" spc="-150">
                <a:solidFill>
                  <a:srgbClr val="FFFFFF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2pPr>
            <a:lvl3pPr marL="1234848" indent="-239312">
              <a:spcBef>
                <a:spcPts val="600"/>
              </a:spcBef>
              <a:buFontTx/>
              <a:defRPr sz="2500" spc="-150">
                <a:solidFill>
                  <a:srgbClr val="FFFFFF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3pPr>
            <a:lvl4pPr marL="1776129" indent="-282823">
              <a:spcBef>
                <a:spcPts val="600"/>
              </a:spcBef>
              <a:buFontTx/>
              <a:defRPr sz="2500" spc="-150">
                <a:solidFill>
                  <a:srgbClr val="FFFFFF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4pPr>
            <a:lvl5pPr marL="2273897" indent="-282823">
              <a:spcBef>
                <a:spcPts val="600"/>
              </a:spcBef>
              <a:buFontTx/>
              <a:defRPr sz="2500" spc="-150">
                <a:solidFill>
                  <a:srgbClr val="FFFFFF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5pPr>
          </a:lstStyle>
          <a:p>
            <a:r>
              <a:t>01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 page(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age Maintitle Goes Here원신한체B, 24pt"/>
          <p:cNvSpPr txBox="1">
            <a:spLocks noGrp="1"/>
          </p:cNvSpPr>
          <p:nvPr>
            <p:ph type="title" hasCustomPrompt="1"/>
          </p:nvPr>
        </p:nvSpPr>
        <p:spPr>
          <a:xfrm>
            <a:off x="499306" y="424511"/>
            <a:ext cx="7364014" cy="177194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700"/>
              </a:lnSpc>
              <a:defRPr sz="2400" spc="-100">
                <a:latin typeface="OneShinhan Bold"/>
                <a:ea typeface="OneShinhan Bold"/>
                <a:cs typeface="OneShinhan Bold"/>
                <a:sym typeface="OneShinhan Bold"/>
              </a:defRPr>
            </a:lvl1pPr>
          </a:lstStyle>
          <a:p>
            <a:r>
              <a:t>Page Maintitle Goes Here원신한체B, 24pt</a:t>
            </a:r>
          </a:p>
        </p:txBody>
      </p:sp>
      <p:sp>
        <p:nvSpPr>
          <p:cNvPr id="10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 page(텍스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5911" y="2187219"/>
            <a:ext cx="5537814" cy="113436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FontTx/>
              <a:buNone/>
              <a:defRPr sz="7000" spc="-150">
                <a:solidFill>
                  <a:srgbClr val="151F6D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1pPr>
            <a:lvl2pPr marL="1223684" indent="-725916">
              <a:spcBef>
                <a:spcPts val="1600"/>
              </a:spcBef>
              <a:buFontTx/>
              <a:defRPr sz="7000" spc="-150">
                <a:solidFill>
                  <a:srgbClr val="151F6D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2pPr>
            <a:lvl3pPr marL="1665611" indent="-670075">
              <a:spcBef>
                <a:spcPts val="1600"/>
              </a:spcBef>
              <a:buFontTx/>
              <a:defRPr sz="7000" spc="-150">
                <a:solidFill>
                  <a:srgbClr val="151F6D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3pPr>
            <a:lvl4pPr marL="2285212" indent="-791906">
              <a:spcBef>
                <a:spcPts val="1600"/>
              </a:spcBef>
              <a:buFontTx/>
              <a:defRPr sz="7000" spc="-150">
                <a:solidFill>
                  <a:srgbClr val="151F6D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4pPr>
            <a:lvl5pPr marL="2782980" indent="-791906">
              <a:spcBef>
                <a:spcPts val="1600"/>
              </a:spcBef>
              <a:buFontTx/>
              <a:defRPr sz="7000" spc="-150">
                <a:solidFill>
                  <a:srgbClr val="151F6D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lvl5pPr>
          </a:lstStyle>
          <a:p>
            <a:r>
              <a:t>Thank you.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텍스트 개체 틀 13"/>
          <p:cNvSpPr>
            <a:spLocks noGrp="1"/>
          </p:cNvSpPr>
          <p:nvPr>
            <p:ph type="body" sz="quarter" idx="21" hasCustomPrompt="1"/>
          </p:nvPr>
        </p:nvSpPr>
        <p:spPr>
          <a:xfrm>
            <a:off x="580878" y="414727"/>
            <a:ext cx="1885503" cy="773617"/>
          </a:xfrm>
          <a:prstGeom prst="rect">
            <a:avLst/>
          </a:prstGeom>
        </p:spPr>
        <p:txBody>
          <a:bodyPr/>
          <a:lstStyle>
            <a:lvl1pPr marL="0" indent="0" defTabSz="975627">
              <a:spcBef>
                <a:spcPts val="200"/>
              </a:spcBef>
              <a:buSzTx/>
              <a:buFontTx/>
              <a:buNone/>
              <a:defRPr sz="1078" spc="-98">
                <a:solidFill>
                  <a:srgbClr val="AC9751"/>
                </a:solidFill>
              </a:defRPr>
            </a:lvl1pPr>
          </a:lstStyle>
          <a:p>
            <a:r>
              <a:t>Contents Goes Here
Contents Goes Here
Contents Goes Here</a:t>
            </a:r>
          </a:p>
        </p:txBody>
      </p:sp>
      <p:pic>
        <p:nvPicPr>
          <p:cNvPr id="109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94" y="6660954"/>
            <a:ext cx="1648971" cy="435866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age_1(배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age_2(배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534669" y="101453"/>
            <a:ext cx="962406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9776" tIns="49776" rIns="49776" bIns="49776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34669" y="1763183"/>
            <a:ext cx="962406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9776" tIns="49776" rIns="49776" bIns="49776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168476" y="6800556"/>
            <a:ext cx="2495128" cy="406401"/>
          </a:xfrm>
          <a:prstGeom prst="rect">
            <a:avLst/>
          </a:prstGeom>
          <a:ln w="12700">
            <a:miter lim="400000"/>
          </a:ln>
        </p:spPr>
        <p:txBody>
          <a:bodyPr wrap="none" lIns="49776" tIns="49776" rIns="49776" bIns="49776" anchor="ctr">
            <a:spAutoFit/>
          </a:bodyPr>
          <a:lstStyle>
            <a:lvl1pPr algn="r">
              <a:defRPr sz="13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ctr" defTabSz="9955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1pPr>
      <a:lvl2pPr marL="0" marR="0" indent="0" algn="ctr" defTabSz="9955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2pPr>
      <a:lvl3pPr marL="0" marR="0" indent="0" algn="ctr" defTabSz="9955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3pPr>
      <a:lvl4pPr marL="0" marR="0" indent="0" algn="ctr" defTabSz="9955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4pPr>
      <a:lvl5pPr marL="0" marR="0" indent="0" algn="ctr" defTabSz="9955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5pPr>
      <a:lvl6pPr marL="0" marR="0" indent="0" algn="ctr" defTabSz="9955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6pPr>
      <a:lvl7pPr marL="0" marR="0" indent="0" algn="ctr" defTabSz="9955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7pPr>
      <a:lvl8pPr marL="0" marR="0" indent="0" algn="ctr" defTabSz="9955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8pPr>
      <a:lvl9pPr marL="0" marR="0" indent="0" algn="ctr" defTabSz="9955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9pPr>
    </p:titleStyle>
    <p:bodyStyle>
      <a:lvl1pPr marL="373326" marR="0" indent="-373326" algn="l" defTabSz="99553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1pPr>
      <a:lvl2pPr marL="860726" marR="0" indent="-362958" algn="l" defTabSz="99553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tabLst/>
        <a:defRPr sz="3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2pPr>
      <a:lvl3pPr marL="1330573" marR="0" indent="-335037" algn="l" defTabSz="99553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3pPr>
      <a:lvl4pPr marL="1889259" marR="0" indent="-395953" algn="l" defTabSz="99553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tabLst/>
        <a:defRPr sz="3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4pPr>
      <a:lvl5pPr marL="2387027" marR="0" indent="-395953" algn="l" defTabSz="99553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»"/>
        <a:tabLst/>
        <a:defRPr sz="3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5pPr>
      <a:lvl6pPr marL="2884795" marR="0" indent="-395953" algn="l" defTabSz="99553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6pPr>
      <a:lvl7pPr marL="3382564" marR="0" indent="-395953" algn="l" defTabSz="99553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7pPr>
      <a:lvl8pPr marL="3880333" marR="0" indent="-395952" algn="l" defTabSz="99553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8pPr>
      <a:lvl9pPr marL="4378102" marR="0" indent="-395952" algn="l" defTabSz="99553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OneShinhan Medium"/>
        </a:defRPr>
      </a:lvl9pPr>
    </p:bodyStyle>
    <p:otherStyle>
      <a:lvl1pPr marL="0" marR="0" indent="0" algn="r" defTabSz="9955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neShinhan Medium"/>
        </a:defRPr>
      </a:lvl1pPr>
      <a:lvl2pPr marL="0" marR="0" indent="497757" algn="r" defTabSz="9955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neShinhan Medium"/>
        </a:defRPr>
      </a:lvl2pPr>
      <a:lvl3pPr marL="0" marR="0" indent="995515" algn="r" defTabSz="9955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neShinhan Medium"/>
        </a:defRPr>
      </a:lvl3pPr>
      <a:lvl4pPr marL="0" marR="0" indent="1493272" algn="r" defTabSz="9955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neShinhan Medium"/>
        </a:defRPr>
      </a:lvl4pPr>
      <a:lvl5pPr marL="0" marR="0" indent="1991029" algn="r" defTabSz="9955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neShinhan Medium"/>
        </a:defRPr>
      </a:lvl5pPr>
      <a:lvl6pPr marL="0" marR="0" indent="2488784" algn="r" defTabSz="9955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neShinhan Medium"/>
        </a:defRPr>
      </a:lvl6pPr>
      <a:lvl7pPr marL="0" marR="0" indent="2986543" algn="r" defTabSz="9955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neShinhan Medium"/>
        </a:defRPr>
      </a:lvl7pPr>
      <a:lvl8pPr marL="0" marR="0" indent="3484300" algn="r" defTabSz="9955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neShinhan Medium"/>
        </a:defRPr>
      </a:lvl8pPr>
      <a:lvl9pPr marL="0" marR="0" indent="3982056" algn="r" defTabSz="9955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neShinhan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5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sv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09.sv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5" Type="http://schemas.openxmlformats.org/officeDocument/2006/relationships/image" Target="../media/image121.sv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4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133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3.svg"/><Relationship Id="rId7" Type="http://schemas.openxmlformats.org/officeDocument/2006/relationships/image" Target="../media/image107.svg"/><Relationship Id="rId12" Type="http://schemas.openxmlformats.org/officeDocument/2006/relationships/image" Target="../media/image117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6.png"/><Relationship Id="rId5" Type="http://schemas.openxmlformats.org/officeDocument/2006/relationships/image" Target="../media/image136.svg"/><Relationship Id="rId10" Type="http://schemas.openxmlformats.org/officeDocument/2006/relationships/image" Target="../media/image115.svg"/><Relationship Id="rId4" Type="http://schemas.openxmlformats.org/officeDocument/2006/relationships/image" Target="../media/image135.png"/><Relationship Id="rId9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2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2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텍스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597506" y="6698867"/>
            <a:ext cx="2749627" cy="360041"/>
          </a:xfrm>
          <a:prstGeom prst="rect">
            <a:avLst/>
          </a:prstGeom>
        </p:spPr>
        <p:txBody>
          <a:bodyPr/>
          <a:lstStyle/>
          <a:p>
            <a:pPr defTabSz="786475">
              <a:lnSpc>
                <a:spcPct val="90000"/>
              </a:lnSpc>
              <a:spcBef>
                <a:spcPts val="300"/>
              </a:spcBef>
              <a:defRPr sz="1422">
                <a:solidFill>
                  <a:srgbClr val="17375E"/>
                </a:solidFill>
                <a:latin typeface="+mj-lt"/>
                <a:ea typeface="+mj-ea"/>
                <a:cs typeface="+mj-cs"/>
                <a:sym typeface="OneShinhan Medium"/>
              </a:defRPr>
            </a:pPr>
            <a:r>
              <a:t>정보개발부 Mydata Cell</a:t>
            </a:r>
          </a:p>
        </p:txBody>
      </p:sp>
      <p:sp>
        <p:nvSpPr>
          <p:cNvPr id="169" name="제목 6"/>
          <p:cNvSpPr txBox="1">
            <a:spLocks noGrp="1"/>
          </p:cNvSpPr>
          <p:nvPr>
            <p:ph type="title"/>
          </p:nvPr>
        </p:nvSpPr>
        <p:spPr>
          <a:xfrm>
            <a:off x="622492" y="2517801"/>
            <a:ext cx="7117516" cy="1203156"/>
          </a:xfrm>
          <a:prstGeom prst="rect">
            <a:avLst/>
          </a:prstGeom>
        </p:spPr>
        <p:txBody>
          <a:bodyPr/>
          <a:lstStyle/>
          <a:p>
            <a:pPr defTabSz="736698">
              <a:lnSpc>
                <a:spcPts val="4400"/>
              </a:lnSpc>
              <a:defRPr sz="2664">
                <a:latin typeface="+mj-lt"/>
                <a:ea typeface="+mj-ea"/>
                <a:cs typeface="+mj-cs"/>
                <a:sym typeface="OneShinhan Medium"/>
              </a:defRPr>
            </a:pPr>
            <a:r>
              <a:t>머니버스 서비스 개선을 위한</a:t>
            </a:r>
            <a:br>
              <a:rPr/>
            </a:br>
            <a:r>
              <a:rPr sz="2368">
                <a:solidFill>
                  <a:srgbClr val="558ED5"/>
                </a:solidFill>
              </a:rPr>
              <a:t>Toss 자산관리 서비스 비교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그림 32" descr="그림 32"/>
          <p:cNvPicPr>
            <a:picLocks noChangeAspect="1"/>
          </p:cNvPicPr>
          <p:nvPr/>
        </p:nvPicPr>
        <p:blipFill>
          <a:blip r:embed="rId2"/>
          <a:srcRect t="32665" b="12214"/>
          <a:stretch>
            <a:fillRect/>
          </a:stretch>
        </p:blipFill>
        <p:spPr>
          <a:xfrm>
            <a:off x="6370645" y="1015433"/>
            <a:ext cx="1725511" cy="2058848"/>
          </a:xfrm>
          <a:prstGeom prst="rect">
            <a:avLst/>
          </a:prstGeom>
          <a:ln>
            <a:solidFill>
              <a:srgbClr val="FAC090"/>
            </a:solidFill>
          </a:ln>
        </p:spPr>
      </p:pic>
      <p:grpSp>
        <p:nvGrpSpPr>
          <p:cNvPr id="352" name="모서리가 둥근 직사각형 33"/>
          <p:cNvGrpSpPr/>
          <p:nvPr/>
        </p:nvGrpSpPr>
        <p:grpSpPr>
          <a:xfrm>
            <a:off x="2632990" y="651572"/>
            <a:ext cx="805291" cy="279454"/>
            <a:chOff x="0" y="20293"/>
            <a:chExt cx="805289" cy="279453"/>
          </a:xfrm>
        </p:grpSpPr>
        <p:sp>
          <p:nvSpPr>
            <p:cNvPr id="350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351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355" name="모서리가 둥근 직사각형 34"/>
          <p:cNvGrpSpPr/>
          <p:nvPr/>
        </p:nvGrpSpPr>
        <p:grpSpPr>
          <a:xfrm>
            <a:off x="6690604" y="632697"/>
            <a:ext cx="805291" cy="320041"/>
            <a:chOff x="0" y="0"/>
            <a:chExt cx="805289" cy="320040"/>
          </a:xfrm>
        </p:grpSpPr>
        <p:sp>
          <p:nvSpPr>
            <p:cNvPr id="353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E46C0A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354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grpSp>
        <p:nvGrpSpPr>
          <p:cNvPr id="358" name="그룹 3"/>
          <p:cNvGrpSpPr/>
          <p:nvPr/>
        </p:nvGrpSpPr>
        <p:grpSpPr>
          <a:xfrm>
            <a:off x="2243547" y="1044931"/>
            <a:ext cx="1584178" cy="1727927"/>
            <a:chOff x="0" y="0"/>
            <a:chExt cx="1584176" cy="1727925"/>
          </a:xfrm>
        </p:grpSpPr>
        <p:pic>
          <p:nvPicPr>
            <p:cNvPr id="356" name="그림 31" descr="그림 31"/>
            <p:cNvPicPr>
              <a:picLocks noChangeAspect="1"/>
            </p:cNvPicPr>
            <p:nvPr/>
          </p:nvPicPr>
          <p:blipFill>
            <a:blip r:embed="rId3"/>
            <a:srcRect l="40" t="41503" r="76007" b="26432"/>
            <a:stretch>
              <a:fillRect/>
            </a:stretch>
          </p:blipFill>
          <p:spPr>
            <a:xfrm>
              <a:off x="-1" y="0"/>
              <a:ext cx="1584178" cy="1080120"/>
            </a:xfrm>
            <a:prstGeom prst="rect">
              <a:avLst/>
            </a:prstGeom>
            <a:ln w="9525" cap="flat">
              <a:solidFill>
                <a:srgbClr val="95B3D7"/>
              </a:solidFill>
              <a:prstDash val="solid"/>
              <a:round/>
            </a:ln>
            <a:effectLst/>
          </p:spPr>
        </p:pic>
        <p:pic>
          <p:nvPicPr>
            <p:cNvPr id="357" name="그림 35" descr="그림 35"/>
            <p:cNvPicPr>
              <a:picLocks noChangeAspect="1"/>
            </p:cNvPicPr>
            <p:nvPr/>
          </p:nvPicPr>
          <p:blipFill>
            <a:blip r:embed="rId3"/>
            <a:srcRect l="25082" t="69292" r="50965" b="11469"/>
            <a:stretch>
              <a:fillRect/>
            </a:stretch>
          </p:blipFill>
          <p:spPr>
            <a:xfrm>
              <a:off x="0" y="1079853"/>
              <a:ext cx="1584177" cy="648073"/>
            </a:xfrm>
            <a:prstGeom prst="rect">
              <a:avLst/>
            </a:prstGeom>
            <a:ln w="9525" cap="flat">
              <a:solidFill>
                <a:srgbClr val="95B3D7"/>
              </a:solidFill>
              <a:prstDash val="solid"/>
              <a:round/>
            </a:ln>
            <a:effectLst/>
          </p:spPr>
        </p:pic>
      </p:grpSp>
      <p:sp>
        <p:nvSpPr>
          <p:cNvPr id="359" name="직사각형 36"/>
          <p:cNvSpPr/>
          <p:nvPr/>
        </p:nvSpPr>
        <p:spPr>
          <a:xfrm>
            <a:off x="2243547" y="2769331"/>
            <a:ext cx="1584177" cy="269241"/>
          </a:xfrm>
          <a:prstGeom prst="rect">
            <a:avLst/>
          </a:prstGeom>
          <a:solidFill>
            <a:srgbClr val="FFFFFF"/>
          </a:solidFill>
          <a:ln w="12700">
            <a:solidFill>
              <a:srgbClr val="B9CDE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900"/>
            </a:pPr>
            <a:r>
              <a:t>총자산, 총소비, 카드값</a:t>
            </a:r>
          </a:p>
        </p:txBody>
      </p:sp>
      <p:sp>
        <p:nvSpPr>
          <p:cNvPr id="360" name="직사각형 37"/>
          <p:cNvSpPr/>
          <p:nvPr/>
        </p:nvSpPr>
        <p:spPr>
          <a:xfrm>
            <a:off x="6370645" y="3074280"/>
            <a:ext cx="1725511" cy="269241"/>
          </a:xfrm>
          <a:prstGeom prst="rect">
            <a:avLst/>
          </a:prstGeom>
          <a:solidFill>
            <a:srgbClr val="FFFFFF"/>
          </a:solidFill>
          <a:ln w="127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900"/>
            </a:pPr>
            <a:r>
              <a:t>개별자산, 총소비, 카드값</a:t>
            </a:r>
          </a:p>
        </p:txBody>
      </p:sp>
      <p:pic>
        <p:nvPicPr>
          <p:cNvPr id="361" name="그림 38" descr="그림 38"/>
          <p:cNvPicPr>
            <a:picLocks noChangeAspect="1"/>
          </p:cNvPicPr>
          <p:nvPr/>
        </p:nvPicPr>
        <p:blipFill>
          <a:blip r:embed="rId3"/>
          <a:srcRect l="132" t="20629" r="75915" b="68683"/>
          <a:stretch>
            <a:fillRect/>
          </a:stretch>
        </p:blipFill>
        <p:spPr>
          <a:xfrm>
            <a:off x="2243548" y="3735870"/>
            <a:ext cx="1584177" cy="360041"/>
          </a:xfrm>
          <a:prstGeom prst="rect">
            <a:avLst/>
          </a:prstGeom>
          <a:ln>
            <a:solidFill>
              <a:srgbClr val="95B3D7"/>
            </a:solidFill>
          </a:ln>
        </p:spPr>
      </p:pic>
      <p:pic>
        <p:nvPicPr>
          <p:cNvPr id="362" name="그림 43" descr="그림 43"/>
          <p:cNvPicPr>
            <a:picLocks noChangeAspect="1"/>
          </p:cNvPicPr>
          <p:nvPr/>
        </p:nvPicPr>
        <p:blipFill>
          <a:blip r:embed="rId2"/>
          <a:srcRect t="9231" b="76478"/>
          <a:stretch>
            <a:fillRect/>
          </a:stretch>
        </p:blipFill>
        <p:spPr>
          <a:xfrm>
            <a:off x="6368139" y="3663506"/>
            <a:ext cx="1725511" cy="504767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sp>
        <p:nvSpPr>
          <p:cNvPr id="363" name="직사각형 44"/>
          <p:cNvSpPr txBox="1"/>
          <p:nvPr/>
        </p:nvSpPr>
        <p:spPr>
          <a:xfrm>
            <a:off x="4404541" y="2009196"/>
            <a:ext cx="1242263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 u="sng"/>
            </a:pPr>
            <a:r>
              <a:t>자산/소비 요약</a:t>
            </a:r>
          </a:p>
        </p:txBody>
      </p:sp>
      <p:sp>
        <p:nvSpPr>
          <p:cNvPr id="364" name="직사각형 46"/>
          <p:cNvSpPr txBox="1"/>
          <p:nvPr/>
        </p:nvSpPr>
        <p:spPr>
          <a:xfrm>
            <a:off x="4404541" y="3777390"/>
            <a:ext cx="1242263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맞춤 서비스 제안</a:t>
            </a:r>
          </a:p>
        </p:txBody>
      </p:sp>
      <p:grpSp>
        <p:nvGrpSpPr>
          <p:cNvPr id="367" name="그룹 12"/>
          <p:cNvGrpSpPr/>
          <p:nvPr/>
        </p:nvGrpSpPr>
        <p:grpSpPr>
          <a:xfrm>
            <a:off x="2243548" y="4671618"/>
            <a:ext cx="1584177" cy="2160241"/>
            <a:chOff x="0" y="0"/>
            <a:chExt cx="1584176" cy="2160240"/>
          </a:xfrm>
        </p:grpSpPr>
        <p:pic>
          <p:nvPicPr>
            <p:cNvPr id="365" name="그림 47" descr="그림 47"/>
            <p:cNvPicPr>
              <a:picLocks noChangeAspect="1"/>
            </p:cNvPicPr>
            <p:nvPr/>
          </p:nvPicPr>
          <p:blipFill>
            <a:blip r:embed="rId3"/>
            <a:srcRect l="25865" t="20278" r="51006" b="29459"/>
            <a:stretch>
              <a:fillRect/>
            </a:stretch>
          </p:blipFill>
          <p:spPr>
            <a:xfrm>
              <a:off x="0" y="0"/>
              <a:ext cx="1584177" cy="1792887"/>
            </a:xfrm>
            <a:prstGeom prst="rect">
              <a:avLst/>
            </a:prstGeom>
            <a:ln w="9525" cap="flat">
              <a:solidFill>
                <a:srgbClr val="95B3D7"/>
              </a:solidFill>
              <a:prstDash val="solid"/>
              <a:round/>
            </a:ln>
            <a:effectLst/>
          </p:spPr>
        </p:pic>
        <p:pic>
          <p:nvPicPr>
            <p:cNvPr id="366" name="그림 48" descr="그림 48"/>
            <p:cNvPicPr>
              <a:picLocks noChangeAspect="1"/>
            </p:cNvPicPr>
            <p:nvPr/>
          </p:nvPicPr>
          <p:blipFill>
            <a:blip r:embed="rId3"/>
            <a:srcRect l="75662" t="62238" r="1209" b="27322"/>
            <a:stretch>
              <a:fillRect/>
            </a:stretch>
          </p:blipFill>
          <p:spPr>
            <a:xfrm>
              <a:off x="0" y="1787877"/>
              <a:ext cx="1584177" cy="372364"/>
            </a:xfrm>
            <a:prstGeom prst="rect">
              <a:avLst/>
            </a:prstGeom>
            <a:ln w="9525" cap="flat">
              <a:solidFill>
                <a:srgbClr val="95B3D7"/>
              </a:solidFill>
              <a:prstDash val="solid"/>
              <a:round/>
            </a:ln>
            <a:effectLst/>
          </p:spPr>
        </p:pic>
      </p:grpSp>
      <p:pic>
        <p:nvPicPr>
          <p:cNvPr id="368" name="그림 50" descr="그림 50"/>
          <p:cNvPicPr>
            <a:picLocks noChangeAspect="1"/>
          </p:cNvPicPr>
          <p:nvPr/>
        </p:nvPicPr>
        <p:blipFill>
          <a:blip r:embed="rId4"/>
          <a:srcRect t="24075" b="37217"/>
          <a:stretch>
            <a:fillRect/>
          </a:stretch>
        </p:blipFill>
        <p:spPr>
          <a:xfrm>
            <a:off x="6373435" y="5046469"/>
            <a:ext cx="1728016" cy="1446663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sp>
        <p:nvSpPr>
          <p:cNvPr id="369" name="직사각형 51"/>
          <p:cNvSpPr txBox="1"/>
          <p:nvPr/>
        </p:nvSpPr>
        <p:spPr>
          <a:xfrm>
            <a:off x="4406589" y="5607723"/>
            <a:ext cx="1242263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 u="sng"/>
            </a:pPr>
            <a:r>
              <a:t>서비스 진입점</a:t>
            </a:r>
          </a:p>
        </p:txBody>
      </p:sp>
      <p:sp>
        <p:nvSpPr>
          <p:cNvPr id="370" name="직사각형 52"/>
          <p:cNvSpPr/>
          <p:nvPr/>
        </p:nvSpPr>
        <p:spPr>
          <a:xfrm>
            <a:off x="2242848" y="6831860"/>
            <a:ext cx="1584177" cy="269241"/>
          </a:xfrm>
          <a:prstGeom prst="rect">
            <a:avLst/>
          </a:prstGeom>
          <a:solidFill>
            <a:srgbClr val="FFFFFF"/>
          </a:solidFill>
          <a:ln w="12700">
            <a:solidFill>
              <a:srgbClr val="B9CDE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r>
              <a:t>고정 서비스 진입점</a:t>
            </a:r>
          </a:p>
        </p:txBody>
      </p:sp>
      <p:sp>
        <p:nvSpPr>
          <p:cNvPr id="371" name="직사각형 53"/>
          <p:cNvSpPr/>
          <p:nvPr/>
        </p:nvSpPr>
        <p:spPr>
          <a:xfrm>
            <a:off x="6367832" y="6493131"/>
            <a:ext cx="1733618" cy="269241"/>
          </a:xfrm>
          <a:prstGeom prst="rect">
            <a:avLst/>
          </a:prstGeom>
          <a:solidFill>
            <a:srgbClr val="FFFFFF"/>
          </a:solidFill>
          <a:ln w="127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r>
              <a:t>고객 개인화 서비스 진입점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B1428D-F654-3CD0-4B46-29443325644E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F06DF5A-75B9-67FE-CB96-845377029CFD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89AECFE-43C3-BB71-9C78-1B3C94BEE489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A53001-8BCC-2578-8D1E-5049FE7EE26E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E71EBF-7EA0-A088-AD7E-DED4C1093D5A}"/>
                </a:ext>
              </a:extLst>
            </p:cNvPr>
            <p:cNvSpPr txBox="1"/>
            <p:nvPr/>
          </p:nvSpPr>
          <p:spPr>
            <a:xfrm>
              <a:off x="911985" y="145363"/>
              <a:ext cx="398762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메인화면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(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한눈에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TAB) – 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서비스 비교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그림 18" descr="그림 18"/>
          <p:cNvPicPr>
            <a:picLocks noChangeAspect="1"/>
          </p:cNvPicPr>
          <p:nvPr/>
        </p:nvPicPr>
        <p:blipFill>
          <a:blip r:embed="rId2"/>
          <a:srcRect t="5944"/>
          <a:stretch>
            <a:fillRect/>
          </a:stretch>
        </p:blipFill>
        <p:spPr>
          <a:xfrm>
            <a:off x="87463" y="955070"/>
            <a:ext cx="5915766" cy="2833989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382" name="그룹 41"/>
          <p:cNvGrpSpPr/>
          <p:nvPr/>
        </p:nvGrpSpPr>
        <p:grpSpPr>
          <a:xfrm>
            <a:off x="1413536" y="4272137"/>
            <a:ext cx="3263675" cy="3168353"/>
            <a:chOff x="0" y="0"/>
            <a:chExt cx="3263674" cy="3168351"/>
          </a:xfrm>
        </p:grpSpPr>
        <p:pic>
          <p:nvPicPr>
            <p:cNvPr id="380" name="그림 39" descr="그림 39"/>
            <p:cNvPicPr>
              <a:picLocks noChangeAspect="1"/>
            </p:cNvPicPr>
            <p:nvPr/>
          </p:nvPicPr>
          <p:blipFill>
            <a:blip r:embed="rId3"/>
            <a:srcRect t="3852" b="6320"/>
            <a:stretch>
              <a:fillRect/>
            </a:stretch>
          </p:blipFill>
          <p:spPr>
            <a:xfrm>
              <a:off x="0" y="0"/>
              <a:ext cx="1629438" cy="3168352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  <p:pic>
          <p:nvPicPr>
            <p:cNvPr id="381" name="그림 40" descr="그림 40"/>
            <p:cNvPicPr>
              <a:picLocks noChangeAspect="1"/>
            </p:cNvPicPr>
            <p:nvPr/>
          </p:nvPicPr>
          <p:blipFill>
            <a:blip r:embed="rId4"/>
            <a:srcRect t="4446" b="5914"/>
            <a:stretch>
              <a:fillRect/>
            </a:stretch>
          </p:blipFill>
          <p:spPr>
            <a:xfrm>
              <a:off x="1629437" y="-1"/>
              <a:ext cx="1634238" cy="3168353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  <p:grpSp>
        <p:nvGrpSpPr>
          <p:cNvPr id="385" name="모서리가 둥근 직사각형 1"/>
          <p:cNvGrpSpPr/>
          <p:nvPr/>
        </p:nvGrpSpPr>
        <p:grpSpPr>
          <a:xfrm>
            <a:off x="2642728" y="588989"/>
            <a:ext cx="805292" cy="279455"/>
            <a:chOff x="0" y="20293"/>
            <a:chExt cx="805290" cy="279454"/>
          </a:xfrm>
        </p:grpSpPr>
        <p:sp>
          <p:nvSpPr>
            <p:cNvPr id="383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384" name="머니버스"/>
            <p:cNvSpPr/>
            <p:nvPr/>
          </p:nvSpPr>
          <p:spPr>
            <a:xfrm>
              <a:off x="65712" y="21523"/>
              <a:ext cx="673866" cy="27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388" name="모서리가 둥근 직사각형 34"/>
          <p:cNvGrpSpPr/>
          <p:nvPr/>
        </p:nvGrpSpPr>
        <p:grpSpPr>
          <a:xfrm>
            <a:off x="2642728" y="3872848"/>
            <a:ext cx="805291" cy="320041"/>
            <a:chOff x="0" y="0"/>
            <a:chExt cx="805289" cy="320040"/>
          </a:xfrm>
        </p:grpSpPr>
        <p:sp>
          <p:nvSpPr>
            <p:cNvPr id="386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E46C0A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387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sp>
        <p:nvSpPr>
          <p:cNvPr id="396" name="직선 연결선 17"/>
          <p:cNvSpPr/>
          <p:nvPr/>
        </p:nvSpPr>
        <p:spPr>
          <a:xfrm flipV="1">
            <a:off x="6504285" y="553519"/>
            <a:ext cx="1" cy="6928871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8BEEB8-A39C-0542-0840-DAAE84D367F8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8A64617-F87B-DF73-3C90-CE77DE5C76A0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BCCC1C5-7D7D-C21A-8E36-FBC9D983458A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068D2E-1282-B428-3C6B-437526ADCD93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D8D596-6430-D92C-842E-FEFFDBB0499E}"/>
                </a:ext>
              </a:extLst>
            </p:cNvPr>
            <p:cNvSpPr txBox="1"/>
            <p:nvPr/>
          </p:nvSpPr>
          <p:spPr>
            <a:xfrm>
              <a:off x="911985" y="145363"/>
              <a:ext cx="400365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메인화면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(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한눈에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TAB) – </a:t>
              </a:r>
              <a:r>
                <a:rPr lang="en-US" altLang="ko-KR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UI/UX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비교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D438A93-0CAB-1E24-9EB0-E8B4BCF7AD1A}"/>
              </a:ext>
            </a:extLst>
          </p:cNvPr>
          <p:cNvGrpSpPr/>
          <p:nvPr/>
        </p:nvGrpSpPr>
        <p:grpSpPr>
          <a:xfrm>
            <a:off x="7469105" y="2848666"/>
            <a:ext cx="2022201" cy="523401"/>
            <a:chOff x="7165348" y="2594447"/>
            <a:chExt cx="2443242" cy="45306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2C0C732-7BB6-2A24-B204-47736B10AD54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C198B14-75CD-FD74-4E53-B0ADA14DE458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74626744-EE6D-BCDA-2E5D-85CF8341645D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5C060F-BEE9-321B-5D8D-66AE42A75AA9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너무 많은 선택지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953211-1F79-E8C7-FCC7-16282353C46F}"/>
              </a:ext>
            </a:extLst>
          </p:cNvPr>
          <p:cNvGrpSpPr/>
          <p:nvPr/>
        </p:nvGrpSpPr>
        <p:grpSpPr>
          <a:xfrm>
            <a:off x="7469104" y="3591545"/>
            <a:ext cx="2022201" cy="523401"/>
            <a:chOff x="7165348" y="2594447"/>
            <a:chExt cx="2443242" cy="4530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0B7E277-F1BE-41F8-C117-9E12524F8DF5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F6B11ECA-ED17-3B56-FB45-BCF617E84557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0325606F-EFF3-082C-375F-D74D844D7818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9CC592-C430-6793-F237-BB1051A99164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통일성 없는 단색의 배너 </a:t>
              </a:r>
              <a:r>
                <a:rPr lang="en-US" altLang="ko-KR" sz="1100"/>
                <a:t>UI</a:t>
              </a:r>
              <a:endParaRPr lang="ko-KR" altLang="en-US" sz="110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105D9F-F447-5C26-8347-215DEB8BB1FC}"/>
              </a:ext>
            </a:extLst>
          </p:cNvPr>
          <p:cNvGrpSpPr/>
          <p:nvPr/>
        </p:nvGrpSpPr>
        <p:grpSpPr>
          <a:xfrm>
            <a:off x="7469104" y="4327557"/>
            <a:ext cx="2022201" cy="523401"/>
            <a:chOff x="7165348" y="2594447"/>
            <a:chExt cx="2443242" cy="45306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BF8636A-58DE-262D-127D-EA547BA0CCF6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03284023-C80F-C24B-2355-476F7BE22B79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560A1216-FABC-26E7-D6FA-6A15BA1300DF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E59D4B-8B85-1068-1CEC-DCA1B0D39BFE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오래 걸리는 업데이트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그림 29" descr="그림 29"/>
          <p:cNvPicPr>
            <a:picLocks noChangeAspect="1"/>
          </p:cNvPicPr>
          <p:nvPr/>
        </p:nvPicPr>
        <p:blipFill>
          <a:blip r:embed="rId2"/>
          <a:srcRect t="20014" r="67651" b="68620"/>
          <a:stretch>
            <a:fillRect/>
          </a:stretch>
        </p:blipFill>
        <p:spPr>
          <a:xfrm>
            <a:off x="2394273" y="1174632"/>
            <a:ext cx="1584177" cy="377186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grpSp>
        <p:nvGrpSpPr>
          <p:cNvPr id="421" name="그림 6"/>
          <p:cNvGrpSpPr/>
          <p:nvPr/>
        </p:nvGrpSpPr>
        <p:grpSpPr>
          <a:xfrm>
            <a:off x="6469324" y="924828"/>
            <a:ext cx="1549300" cy="876797"/>
            <a:chOff x="0" y="0"/>
            <a:chExt cx="1549299" cy="876795"/>
          </a:xfrm>
        </p:grpSpPr>
        <p:pic>
          <p:nvPicPr>
            <p:cNvPr id="419" name="image16.png" descr="image16.png"/>
            <p:cNvPicPr>
              <a:picLocks noChangeAspect="1"/>
            </p:cNvPicPr>
            <p:nvPr/>
          </p:nvPicPr>
          <p:blipFill>
            <a:blip r:embed="rId3"/>
            <a:srcRect t="15913" b="56807"/>
            <a:stretch>
              <a:fillRect/>
            </a:stretch>
          </p:blipFill>
          <p:spPr>
            <a:xfrm>
              <a:off x="30779" y="6350"/>
              <a:ext cx="1509845" cy="8640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직사각형"/>
            <p:cNvSpPr/>
            <p:nvPr/>
          </p:nvSpPr>
          <p:spPr>
            <a:xfrm>
              <a:off x="0" y="0"/>
              <a:ext cx="1549300" cy="876796"/>
            </a:xfrm>
            <a:prstGeom prst="rect">
              <a:avLst/>
            </a:prstGeom>
            <a:noFill/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4" name="모서리가 둥근 직사각형 53"/>
          <p:cNvGrpSpPr/>
          <p:nvPr/>
        </p:nvGrpSpPr>
        <p:grpSpPr>
          <a:xfrm>
            <a:off x="2783715" y="575914"/>
            <a:ext cx="805291" cy="279454"/>
            <a:chOff x="0" y="20293"/>
            <a:chExt cx="805289" cy="279453"/>
          </a:xfrm>
        </p:grpSpPr>
        <p:sp>
          <p:nvSpPr>
            <p:cNvPr id="422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423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427" name="모서리가 둥근 직사각형 54"/>
          <p:cNvGrpSpPr/>
          <p:nvPr/>
        </p:nvGrpSpPr>
        <p:grpSpPr>
          <a:xfrm>
            <a:off x="6841329" y="557039"/>
            <a:ext cx="805291" cy="320041"/>
            <a:chOff x="0" y="0"/>
            <a:chExt cx="805289" cy="320040"/>
          </a:xfrm>
        </p:grpSpPr>
        <p:sp>
          <p:nvSpPr>
            <p:cNvPr id="425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E46C0A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426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sp>
        <p:nvSpPr>
          <p:cNvPr id="428" name="직사각형 60"/>
          <p:cNvSpPr txBox="1"/>
          <p:nvPr/>
        </p:nvSpPr>
        <p:spPr>
          <a:xfrm>
            <a:off x="4528323" y="1224724"/>
            <a:ext cx="1242264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자산 증감</a:t>
            </a:r>
          </a:p>
        </p:txBody>
      </p:sp>
      <p:pic>
        <p:nvPicPr>
          <p:cNvPr id="429" name="그림 66" descr="그림 66"/>
          <p:cNvPicPr>
            <a:picLocks noChangeAspect="1"/>
          </p:cNvPicPr>
          <p:nvPr/>
        </p:nvPicPr>
        <p:blipFill>
          <a:blip r:embed="rId3"/>
          <a:srcRect t="47738"/>
          <a:stretch>
            <a:fillRect/>
          </a:stretch>
        </p:blipFill>
        <p:spPr>
          <a:xfrm>
            <a:off x="6475672" y="2074713"/>
            <a:ext cx="1536600" cy="1684832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grpSp>
        <p:nvGrpSpPr>
          <p:cNvPr id="432" name="그룹 3"/>
          <p:cNvGrpSpPr/>
          <p:nvPr/>
        </p:nvGrpSpPr>
        <p:grpSpPr>
          <a:xfrm>
            <a:off x="2394273" y="1829596"/>
            <a:ext cx="1584177" cy="1936097"/>
            <a:chOff x="0" y="0"/>
            <a:chExt cx="1584175" cy="1936095"/>
          </a:xfrm>
        </p:grpSpPr>
        <p:pic>
          <p:nvPicPr>
            <p:cNvPr id="430" name="그림 67" descr="그림 67"/>
            <p:cNvPicPr>
              <a:picLocks noChangeAspect="1"/>
            </p:cNvPicPr>
            <p:nvPr/>
          </p:nvPicPr>
          <p:blipFill>
            <a:blip r:embed="rId4"/>
            <a:srcRect t="21236" b="50515"/>
            <a:stretch>
              <a:fillRect/>
            </a:stretch>
          </p:blipFill>
          <p:spPr>
            <a:xfrm>
              <a:off x="0" y="965899"/>
              <a:ext cx="1584176" cy="970197"/>
            </a:xfrm>
            <a:prstGeom prst="rect">
              <a:avLst/>
            </a:prstGeom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</p:pic>
        <p:pic>
          <p:nvPicPr>
            <p:cNvPr id="431" name="그림 68" descr="그림 68"/>
            <p:cNvPicPr>
              <a:picLocks noChangeAspect="1"/>
            </p:cNvPicPr>
            <p:nvPr/>
          </p:nvPicPr>
          <p:blipFill>
            <a:blip r:embed="rId2"/>
            <a:srcRect t="39090" r="67651" b="31803"/>
            <a:stretch>
              <a:fillRect/>
            </a:stretch>
          </p:blipFill>
          <p:spPr>
            <a:xfrm>
              <a:off x="-1" y="-1"/>
              <a:ext cx="1584177" cy="965902"/>
            </a:xfrm>
            <a:prstGeom prst="rect">
              <a:avLst/>
            </a:prstGeom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</p:pic>
      </p:grpSp>
      <p:sp>
        <p:nvSpPr>
          <p:cNvPr id="433" name="직사각형 69"/>
          <p:cNvSpPr txBox="1"/>
          <p:nvPr/>
        </p:nvSpPr>
        <p:spPr>
          <a:xfrm>
            <a:off x="4528323" y="2639533"/>
            <a:ext cx="1242264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자산 유형</a:t>
            </a:r>
          </a:p>
        </p:txBody>
      </p:sp>
      <p:pic>
        <p:nvPicPr>
          <p:cNvPr id="434" name="그림 73" descr="그림 73"/>
          <p:cNvPicPr>
            <a:picLocks noChangeAspect="1"/>
          </p:cNvPicPr>
          <p:nvPr/>
        </p:nvPicPr>
        <p:blipFill>
          <a:blip r:embed="rId2"/>
          <a:srcRect l="67779" t="26831" b="14814"/>
          <a:stretch>
            <a:fillRect/>
          </a:stretch>
        </p:blipFill>
        <p:spPr>
          <a:xfrm>
            <a:off x="2394273" y="4028940"/>
            <a:ext cx="1584177" cy="1944218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grpSp>
        <p:nvGrpSpPr>
          <p:cNvPr id="437" name="그룹 16"/>
          <p:cNvGrpSpPr/>
          <p:nvPr/>
        </p:nvGrpSpPr>
        <p:grpSpPr>
          <a:xfrm>
            <a:off x="6475674" y="3943602"/>
            <a:ext cx="1536600" cy="2098312"/>
            <a:chOff x="0" y="0"/>
            <a:chExt cx="1536599" cy="2098310"/>
          </a:xfrm>
        </p:grpSpPr>
        <p:pic>
          <p:nvPicPr>
            <p:cNvPr id="435" name="그림 12" descr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1536600" cy="1041977"/>
            </a:xfrm>
            <a:prstGeom prst="rect">
              <a:avLst/>
            </a:prstGeom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</p:pic>
        <p:pic>
          <p:nvPicPr>
            <p:cNvPr id="436" name="그림 15" descr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036503"/>
              <a:ext cx="1536600" cy="1061808"/>
            </a:xfrm>
            <a:prstGeom prst="rect">
              <a:avLst/>
            </a:prstGeom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</p:pic>
      </p:grpSp>
      <p:sp>
        <p:nvSpPr>
          <p:cNvPr id="438" name="직사각형 78"/>
          <p:cNvSpPr txBox="1"/>
          <p:nvPr/>
        </p:nvSpPr>
        <p:spPr>
          <a:xfrm>
            <a:off x="4450642" y="4839161"/>
            <a:ext cx="1397626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자산 서비스 진입점</a:t>
            </a:r>
          </a:p>
        </p:txBody>
      </p:sp>
      <p:pic>
        <p:nvPicPr>
          <p:cNvPr id="439" name="그림 18" descr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3361" y="6324153"/>
            <a:ext cx="1585089" cy="1059242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440" name="그림 80" descr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672" y="6282232"/>
            <a:ext cx="1536600" cy="1143081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sp>
        <p:nvSpPr>
          <p:cNvPr id="441" name="직사각형 81"/>
          <p:cNvSpPr txBox="1"/>
          <p:nvPr/>
        </p:nvSpPr>
        <p:spPr>
          <a:xfrm>
            <a:off x="4528323" y="6715273"/>
            <a:ext cx="1242264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자산 노출 편집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DAA281-BBE3-131B-6581-BEA1220F6A9C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B01CAE83-69B4-5444-0B60-C654F5EEB8A6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E5D7F63-56DA-693E-2F87-9AB485389D02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423318-BF57-5E82-01B7-46AD17F3D162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7CBED0-6195-1091-2B04-4E1AB9B13686}"/>
                </a:ext>
              </a:extLst>
            </p:cNvPr>
            <p:cNvSpPr txBox="1"/>
            <p:nvPr/>
          </p:nvSpPr>
          <p:spPr>
            <a:xfrm>
              <a:off x="911985" y="145363"/>
              <a:ext cx="37567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메인화면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(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자산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TAB) – 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서비스 비교</a:t>
              </a: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모서리가 둥근 직사각형 1"/>
          <p:cNvGrpSpPr/>
          <p:nvPr/>
        </p:nvGrpSpPr>
        <p:grpSpPr>
          <a:xfrm>
            <a:off x="2529581" y="555807"/>
            <a:ext cx="805291" cy="279454"/>
            <a:chOff x="0" y="20293"/>
            <a:chExt cx="805289" cy="279453"/>
          </a:xfrm>
        </p:grpSpPr>
        <p:sp>
          <p:nvSpPr>
            <p:cNvPr id="451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452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456" name="그룹 2"/>
          <p:cNvGrpSpPr/>
          <p:nvPr/>
        </p:nvGrpSpPr>
        <p:grpSpPr>
          <a:xfrm>
            <a:off x="90115" y="918611"/>
            <a:ext cx="5684222" cy="2886214"/>
            <a:chOff x="0" y="0"/>
            <a:chExt cx="5684220" cy="2886212"/>
          </a:xfrm>
        </p:grpSpPr>
        <p:pic>
          <p:nvPicPr>
            <p:cNvPr id="454" name="그림 29" descr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4259183" cy="2886213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  <p:pic>
          <p:nvPicPr>
            <p:cNvPr id="455" name="그림 30" descr="그림 30"/>
            <p:cNvPicPr>
              <a:picLocks noChangeAspect="1"/>
            </p:cNvPicPr>
            <p:nvPr/>
          </p:nvPicPr>
          <p:blipFill>
            <a:blip r:embed="rId3"/>
            <a:srcRect b="6582"/>
            <a:stretch>
              <a:fillRect/>
            </a:stretch>
          </p:blipFill>
          <p:spPr>
            <a:xfrm>
              <a:off x="4259181" y="0"/>
              <a:ext cx="1425040" cy="2886213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  <p:grpSp>
        <p:nvGrpSpPr>
          <p:cNvPr id="459" name="그룹 8"/>
          <p:cNvGrpSpPr/>
          <p:nvPr/>
        </p:nvGrpSpPr>
        <p:grpSpPr>
          <a:xfrm>
            <a:off x="1444336" y="4314030"/>
            <a:ext cx="2975780" cy="3167673"/>
            <a:chOff x="0" y="0"/>
            <a:chExt cx="2975779" cy="3167671"/>
          </a:xfrm>
        </p:grpSpPr>
        <p:pic>
          <p:nvPicPr>
            <p:cNvPr id="457" name="그림 31" descr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144" y="0"/>
              <a:ext cx="1464636" cy="3167672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  <p:pic>
          <p:nvPicPr>
            <p:cNvPr id="458" name="그림 6" descr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509853" cy="3167672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  <p:grpSp>
        <p:nvGrpSpPr>
          <p:cNvPr id="462" name="모서리가 둥근 직사각형 54"/>
          <p:cNvGrpSpPr/>
          <p:nvPr/>
        </p:nvGrpSpPr>
        <p:grpSpPr>
          <a:xfrm>
            <a:off x="2529581" y="3899407"/>
            <a:ext cx="805291" cy="320041"/>
            <a:chOff x="0" y="0"/>
            <a:chExt cx="805289" cy="320040"/>
          </a:xfrm>
        </p:grpSpPr>
        <p:sp>
          <p:nvSpPr>
            <p:cNvPr id="460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E46C0A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461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sp>
        <p:nvSpPr>
          <p:cNvPr id="463" name="직선 연결선 17"/>
          <p:cNvSpPr/>
          <p:nvPr/>
        </p:nvSpPr>
        <p:spPr>
          <a:xfrm flipV="1">
            <a:off x="5880968" y="555807"/>
            <a:ext cx="1" cy="6928871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784136-CBBF-9887-EB05-1C973405AD8C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4CC8ECE-5927-8423-4517-67DDBF2335C2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C33E825-6BBB-1160-7B10-E998B74F7159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EE75BF-EBEB-AF2B-93E5-1F218C0D775D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9A43A-5AF2-475A-7300-2EC70F46094E}"/>
                </a:ext>
              </a:extLst>
            </p:cNvPr>
            <p:cNvSpPr txBox="1"/>
            <p:nvPr/>
          </p:nvSpPr>
          <p:spPr>
            <a:xfrm>
              <a:off x="911985" y="145363"/>
              <a:ext cx="377282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메인화면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(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자산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TAB) – UI/UX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비교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9A4AEE-A4C8-E3E5-C503-49CABAEDEDC4}"/>
              </a:ext>
            </a:extLst>
          </p:cNvPr>
          <p:cNvGrpSpPr/>
          <p:nvPr/>
        </p:nvGrpSpPr>
        <p:grpSpPr>
          <a:xfrm>
            <a:off x="6602924" y="2208843"/>
            <a:ext cx="3298946" cy="523401"/>
            <a:chOff x="7165348" y="2594447"/>
            <a:chExt cx="2443242" cy="45306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3AB1E5E-291C-09FF-3F3A-C9DE4964F4B9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D4D1C74-98C9-50F0-0C6C-C742197A8B23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800B84A1-ED34-F5FF-6E5A-D241A97CDD42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E477C4-C154-23F0-A68E-3EA300D07A53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 자산을 보기 위한 고객의 불필요한 상호작용 요구</a:t>
              </a:r>
              <a:endParaRPr lang="ko-KR" altLang="en-US" sz="180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E02B67-4373-6F8E-9EBA-EC5234125CDE}"/>
              </a:ext>
            </a:extLst>
          </p:cNvPr>
          <p:cNvGrpSpPr/>
          <p:nvPr/>
        </p:nvGrpSpPr>
        <p:grpSpPr>
          <a:xfrm>
            <a:off x="6602924" y="3000249"/>
            <a:ext cx="3298946" cy="523401"/>
            <a:chOff x="7165348" y="2594447"/>
            <a:chExt cx="2443242" cy="4530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E0216A-06A6-C672-0813-4B7AA6E7A79C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9EAD60A-ABF2-8052-79A1-D1388ACA1B37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291D899-12FE-60B5-4564-353A3ED1F871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D29CF9-B5FF-B214-87E0-8E35AFAD3748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과한 텍스트양</a:t>
              </a:r>
              <a:r>
                <a:rPr lang="en-US" altLang="ko-KR" sz="1100"/>
                <a:t>, </a:t>
              </a:r>
              <a:r>
                <a:rPr lang="ko-KR" altLang="en-US" sz="1100"/>
                <a:t>정보량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AD9CAB-EAB1-1BA6-02A9-BCD20AC219BC}"/>
              </a:ext>
            </a:extLst>
          </p:cNvPr>
          <p:cNvGrpSpPr/>
          <p:nvPr/>
        </p:nvGrpSpPr>
        <p:grpSpPr>
          <a:xfrm>
            <a:off x="6602924" y="3791655"/>
            <a:ext cx="3298946" cy="523401"/>
            <a:chOff x="7165348" y="2594447"/>
            <a:chExt cx="2443242" cy="45306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0A86D53-7692-B69F-8947-C1361FA0AA63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F087720-22D5-4333-5D78-49C99E730FF7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51F6DB6B-F063-4196-A87A-791E922E0E24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EC2361-12E1-00CD-A587-332B1F4BFEFB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불편한 화면 개인화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1CC913-422F-903B-9778-B3B92D38BBEE}"/>
              </a:ext>
            </a:extLst>
          </p:cNvPr>
          <p:cNvGrpSpPr/>
          <p:nvPr/>
        </p:nvGrpSpPr>
        <p:grpSpPr>
          <a:xfrm>
            <a:off x="6602924" y="4583061"/>
            <a:ext cx="3298946" cy="523401"/>
            <a:chOff x="7165348" y="2594447"/>
            <a:chExt cx="2443242" cy="45306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2B52B24-92B4-C8C2-83F4-B0F945C1981F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C704106-84A1-F293-CF21-4948A06D95DA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87C6B54-F923-A4D0-4922-E54B0A04C395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07350E-DCA5-56B6-F145-872351A39501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직관적이지 않은 자산 유형 분류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0C829C-C87E-E4C6-04FC-428FAC2D01F6}"/>
              </a:ext>
            </a:extLst>
          </p:cNvPr>
          <p:cNvGrpSpPr/>
          <p:nvPr/>
        </p:nvGrpSpPr>
        <p:grpSpPr>
          <a:xfrm>
            <a:off x="6602924" y="5374466"/>
            <a:ext cx="3298946" cy="523401"/>
            <a:chOff x="7165348" y="2594447"/>
            <a:chExt cx="2443242" cy="45306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7EACB9-22E7-2385-959A-41F4A2B27862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435BBBB7-F60E-BDE0-336B-C9C126EE0593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3195242-B423-519D-A0CA-C9EE5561D6B6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F50625-91DF-C001-8253-03F052883427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토스는 자산 유형 근처에 관련 서비스 추천</a:t>
              </a: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그림 10" descr="그림 10"/>
          <p:cNvPicPr>
            <a:picLocks noChangeAspect="1"/>
          </p:cNvPicPr>
          <p:nvPr/>
        </p:nvPicPr>
        <p:blipFill>
          <a:blip r:embed="rId2"/>
          <a:srcRect t="21252" r="3837" b="59849"/>
          <a:stretch>
            <a:fillRect/>
          </a:stretch>
        </p:blipFill>
        <p:spPr>
          <a:xfrm>
            <a:off x="6475674" y="933078"/>
            <a:ext cx="1536600" cy="642422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pic>
        <p:nvPicPr>
          <p:cNvPr id="506" name="그림 3" descr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273" y="1490363"/>
            <a:ext cx="1584177" cy="2482893"/>
          </a:xfrm>
          <a:prstGeom prst="rect">
            <a:avLst/>
          </a:prstGeom>
          <a:ln w="12700">
            <a:solidFill>
              <a:srgbClr val="95B3D7"/>
            </a:solidFill>
          </a:ln>
        </p:spPr>
      </p:pic>
      <p:grpSp>
        <p:nvGrpSpPr>
          <p:cNvPr id="509" name="모서리가 둥근 직사각형 28"/>
          <p:cNvGrpSpPr/>
          <p:nvPr/>
        </p:nvGrpSpPr>
        <p:grpSpPr>
          <a:xfrm>
            <a:off x="2783715" y="585439"/>
            <a:ext cx="805291" cy="279454"/>
            <a:chOff x="0" y="20293"/>
            <a:chExt cx="805289" cy="279453"/>
          </a:xfrm>
        </p:grpSpPr>
        <p:sp>
          <p:nvSpPr>
            <p:cNvPr id="507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508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512" name="모서리가 둥근 직사각형 31"/>
          <p:cNvGrpSpPr/>
          <p:nvPr/>
        </p:nvGrpSpPr>
        <p:grpSpPr>
          <a:xfrm>
            <a:off x="6841329" y="566564"/>
            <a:ext cx="805291" cy="320041"/>
            <a:chOff x="0" y="0"/>
            <a:chExt cx="805289" cy="320040"/>
          </a:xfrm>
        </p:grpSpPr>
        <p:sp>
          <p:nvSpPr>
            <p:cNvPr id="510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E46C0A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511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sp>
        <p:nvSpPr>
          <p:cNvPr id="513" name="직사각형 32"/>
          <p:cNvSpPr txBox="1"/>
          <p:nvPr/>
        </p:nvSpPr>
        <p:spPr>
          <a:xfrm>
            <a:off x="4528323" y="1115791"/>
            <a:ext cx="1242264" cy="323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소비 증감</a:t>
            </a:r>
          </a:p>
        </p:txBody>
      </p:sp>
      <p:pic>
        <p:nvPicPr>
          <p:cNvPr id="514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273" y="1005086"/>
            <a:ext cx="1584177" cy="316836"/>
          </a:xfrm>
          <a:prstGeom prst="rect">
            <a:avLst/>
          </a:prstGeom>
          <a:ln w="12700">
            <a:solidFill>
              <a:srgbClr val="95B3D7"/>
            </a:solidFill>
          </a:ln>
        </p:spPr>
      </p:pic>
      <p:sp>
        <p:nvSpPr>
          <p:cNvPr id="515" name="직사각형 38"/>
          <p:cNvSpPr txBox="1"/>
          <p:nvPr/>
        </p:nvSpPr>
        <p:spPr>
          <a:xfrm>
            <a:off x="4528323" y="2492282"/>
            <a:ext cx="1242264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소비 유형</a:t>
            </a:r>
          </a:p>
        </p:txBody>
      </p:sp>
      <p:pic>
        <p:nvPicPr>
          <p:cNvPr id="516" name="그림 9" descr="그림 9"/>
          <p:cNvPicPr>
            <a:picLocks noChangeAspect="1"/>
          </p:cNvPicPr>
          <p:nvPr/>
        </p:nvPicPr>
        <p:blipFill>
          <a:blip r:embed="rId5"/>
          <a:srcRect b="29644"/>
          <a:stretch>
            <a:fillRect/>
          </a:stretch>
        </p:blipFill>
        <p:spPr>
          <a:xfrm>
            <a:off x="6475674" y="1833178"/>
            <a:ext cx="1536600" cy="1872209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grpSp>
        <p:nvGrpSpPr>
          <p:cNvPr id="519" name="그룹 11"/>
          <p:cNvGrpSpPr/>
          <p:nvPr/>
        </p:nvGrpSpPr>
        <p:grpSpPr>
          <a:xfrm>
            <a:off x="2394273" y="4389461"/>
            <a:ext cx="1584176" cy="2520282"/>
            <a:chOff x="0" y="0"/>
            <a:chExt cx="1584175" cy="2520280"/>
          </a:xfrm>
        </p:grpSpPr>
        <p:pic>
          <p:nvPicPr>
            <p:cNvPr id="517" name="그림 51" descr="그림 51"/>
            <p:cNvPicPr>
              <a:picLocks noChangeAspect="1"/>
            </p:cNvPicPr>
            <p:nvPr/>
          </p:nvPicPr>
          <p:blipFill>
            <a:blip r:embed="rId6"/>
            <a:srcRect t="17726" b="56265"/>
            <a:stretch>
              <a:fillRect/>
            </a:stretch>
          </p:blipFill>
          <p:spPr>
            <a:xfrm>
              <a:off x="1" y="0"/>
              <a:ext cx="1584175" cy="864097"/>
            </a:xfrm>
            <a:prstGeom prst="rect">
              <a:avLst/>
            </a:prstGeom>
            <a:ln w="12700" cap="flat">
              <a:solidFill>
                <a:srgbClr val="95B3D7"/>
              </a:solidFill>
              <a:prstDash val="solid"/>
              <a:round/>
            </a:ln>
            <a:effectLst/>
          </p:spPr>
        </p:pic>
        <p:pic>
          <p:nvPicPr>
            <p:cNvPr id="518" name="그림 52" descr="그림 52"/>
            <p:cNvPicPr>
              <a:picLocks noChangeAspect="1"/>
            </p:cNvPicPr>
            <p:nvPr/>
          </p:nvPicPr>
          <p:blipFill>
            <a:blip r:embed="rId7"/>
            <a:srcRect t="24227" b="25921"/>
            <a:stretch>
              <a:fillRect/>
            </a:stretch>
          </p:blipFill>
          <p:spPr>
            <a:xfrm>
              <a:off x="0" y="864096"/>
              <a:ext cx="1584175" cy="1656185"/>
            </a:xfrm>
            <a:prstGeom prst="rect">
              <a:avLst/>
            </a:prstGeom>
            <a:ln w="12700" cap="flat">
              <a:solidFill>
                <a:srgbClr val="95B3D7"/>
              </a:solidFill>
              <a:prstDash val="solid"/>
              <a:round/>
            </a:ln>
            <a:effectLst/>
          </p:spPr>
        </p:pic>
      </p:grpSp>
      <p:sp>
        <p:nvSpPr>
          <p:cNvPr id="520" name="직사각형 54"/>
          <p:cNvSpPr txBox="1"/>
          <p:nvPr/>
        </p:nvSpPr>
        <p:spPr>
          <a:xfrm>
            <a:off x="2502610" y="6909741"/>
            <a:ext cx="1367499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소비 서비스 진입점</a:t>
            </a:r>
          </a:p>
        </p:txBody>
      </p:sp>
      <p:pic>
        <p:nvPicPr>
          <p:cNvPr id="521" name="그림 13" descr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4698" y="4256478"/>
            <a:ext cx="1537577" cy="1192312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sp>
        <p:nvSpPr>
          <p:cNvPr id="522" name="직사각형 55"/>
          <p:cNvSpPr txBox="1"/>
          <p:nvPr/>
        </p:nvSpPr>
        <p:spPr>
          <a:xfrm>
            <a:off x="6559247" y="5448789"/>
            <a:ext cx="1367500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소비 내역 캘린더</a:t>
            </a:r>
          </a:p>
        </p:txBody>
      </p:sp>
      <p:sp>
        <p:nvSpPr>
          <p:cNvPr id="523" name="직선 연결선 17"/>
          <p:cNvSpPr/>
          <p:nvPr/>
        </p:nvSpPr>
        <p:spPr>
          <a:xfrm>
            <a:off x="954211" y="3996654"/>
            <a:ext cx="8640962" cy="1"/>
          </a:xfrm>
          <a:prstGeom prst="line">
            <a:avLst/>
          </a:prstGeom>
          <a:ln w="12700">
            <a:solidFill>
              <a:srgbClr val="BFBFBF"/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24" name="그림 56" descr="그림 56"/>
          <p:cNvPicPr>
            <a:picLocks noChangeAspect="1"/>
          </p:cNvPicPr>
          <p:nvPr/>
        </p:nvPicPr>
        <p:blipFill>
          <a:blip r:embed="rId9"/>
          <a:srcRect t="18962" b="35515"/>
          <a:stretch>
            <a:fillRect/>
          </a:stretch>
        </p:blipFill>
        <p:spPr>
          <a:xfrm>
            <a:off x="6474682" y="5788247"/>
            <a:ext cx="1538554" cy="1479527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sp>
        <p:nvSpPr>
          <p:cNvPr id="525" name="직사각형 58"/>
          <p:cNvSpPr txBox="1"/>
          <p:nvPr/>
        </p:nvSpPr>
        <p:spPr>
          <a:xfrm>
            <a:off x="6559247" y="7267774"/>
            <a:ext cx="1367500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정기 지출 예상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7510D1-DFB6-DC1C-501C-69AA98D0A931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BBD54A16-D60D-F1A1-D332-028D8C607B18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3921AEC-2489-66A3-321A-CD5D8F2C8A9F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325F69-15A6-F823-41E7-056AEC9E3683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B2692D-76D5-E699-EBAC-F184DB7AA5A1}"/>
                </a:ext>
              </a:extLst>
            </p:cNvPr>
            <p:cNvSpPr txBox="1"/>
            <p:nvPr/>
          </p:nvSpPr>
          <p:spPr>
            <a:xfrm>
              <a:off x="911985" y="145363"/>
              <a:ext cx="37567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메인화면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(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소비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TAB) – 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서비스 비교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모서리가 둥근 직사각형 28"/>
          <p:cNvGrpSpPr/>
          <p:nvPr/>
        </p:nvGrpSpPr>
        <p:grpSpPr>
          <a:xfrm>
            <a:off x="2736090" y="661639"/>
            <a:ext cx="805291" cy="279454"/>
            <a:chOff x="0" y="20293"/>
            <a:chExt cx="805289" cy="279453"/>
          </a:xfrm>
        </p:grpSpPr>
        <p:sp>
          <p:nvSpPr>
            <p:cNvPr id="556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557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561" name="모서리가 둥근 직사각형 31"/>
          <p:cNvGrpSpPr/>
          <p:nvPr/>
        </p:nvGrpSpPr>
        <p:grpSpPr>
          <a:xfrm>
            <a:off x="6793704" y="642764"/>
            <a:ext cx="805291" cy="320041"/>
            <a:chOff x="0" y="0"/>
            <a:chExt cx="805289" cy="320040"/>
          </a:xfrm>
        </p:grpSpPr>
        <p:sp>
          <p:nvSpPr>
            <p:cNvPr id="559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E46C0A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560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sp>
        <p:nvSpPr>
          <p:cNvPr id="562" name="직사각형 32"/>
          <p:cNvSpPr txBox="1"/>
          <p:nvPr/>
        </p:nvSpPr>
        <p:spPr>
          <a:xfrm>
            <a:off x="4563689" y="2132840"/>
            <a:ext cx="1242263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이벤트</a:t>
            </a:r>
          </a:p>
        </p:txBody>
      </p:sp>
      <p:pic>
        <p:nvPicPr>
          <p:cNvPr id="563" name="그림 20" descr="그림 20"/>
          <p:cNvPicPr>
            <a:picLocks noChangeAspect="1"/>
          </p:cNvPicPr>
          <p:nvPr/>
        </p:nvPicPr>
        <p:blipFill>
          <a:blip r:embed="rId2"/>
          <a:srcRect t="14989" b="9752"/>
          <a:stretch>
            <a:fillRect/>
          </a:stretch>
        </p:blipFill>
        <p:spPr>
          <a:xfrm>
            <a:off x="2327523" y="1034686"/>
            <a:ext cx="1622320" cy="2520281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564" name="그림 21" descr="그림 21"/>
          <p:cNvPicPr>
            <a:picLocks noChangeAspect="1"/>
          </p:cNvPicPr>
          <p:nvPr/>
        </p:nvPicPr>
        <p:blipFill>
          <a:blip r:embed="rId3"/>
          <a:srcRect b="10639"/>
          <a:stretch>
            <a:fillRect/>
          </a:stretch>
        </p:blipFill>
        <p:spPr>
          <a:xfrm>
            <a:off x="6419691" y="1036105"/>
            <a:ext cx="1622320" cy="2992541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sp>
        <p:nvSpPr>
          <p:cNvPr id="565" name="직사각형 23"/>
          <p:cNvSpPr/>
          <p:nvPr/>
        </p:nvSpPr>
        <p:spPr>
          <a:xfrm>
            <a:off x="2327576" y="3537669"/>
            <a:ext cx="1622320" cy="507831"/>
          </a:xfrm>
          <a:prstGeom prst="rect">
            <a:avLst/>
          </a:prstGeom>
          <a:solidFill>
            <a:srgbClr val="FFFFFF"/>
          </a:solidFill>
          <a:ln w="12700">
            <a:solidFill>
              <a:srgbClr val="B9CDE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900"/>
            </a:pPr>
            <a:r>
              <a:rPr lang="ko-KR" altLang="en-US"/>
              <a:t>캐시</a:t>
            </a:r>
            <a:r>
              <a:rPr lang="en-US" altLang="ko-KR"/>
              <a:t>, </a:t>
            </a:r>
            <a:r>
              <a:rPr lang="ko-KR" altLang="en-US"/>
              <a:t>챌린지</a:t>
            </a:r>
            <a:r>
              <a:rPr lang="en-US" altLang="ko-KR"/>
              <a:t>, </a:t>
            </a:r>
            <a:r>
              <a:rPr lang="ko-KR" altLang="en-US"/>
              <a:t>매거진</a:t>
            </a:r>
          </a:p>
          <a:p>
            <a:pPr algn="ctr">
              <a:defRPr sz="900"/>
            </a:pPr>
            <a:r>
              <a:rPr lang="ko-KR" altLang="en-US"/>
              <a:t>앱 가입 요구</a:t>
            </a:r>
          </a:p>
          <a:p>
            <a:pPr algn="ctr">
              <a:defRPr sz="900"/>
            </a:pPr>
            <a:r>
              <a:rPr lang="ko-KR" altLang="en-US"/>
              <a:t>부족한 이벤트</a:t>
            </a:r>
          </a:p>
        </p:txBody>
      </p:sp>
      <p:sp>
        <p:nvSpPr>
          <p:cNvPr id="566" name="직사각형 24"/>
          <p:cNvSpPr/>
          <p:nvPr/>
        </p:nvSpPr>
        <p:spPr>
          <a:xfrm>
            <a:off x="6419691" y="4028646"/>
            <a:ext cx="1622320" cy="784830"/>
          </a:xfrm>
          <a:prstGeom prst="rect">
            <a:avLst/>
          </a:prstGeom>
          <a:solidFill>
            <a:srgbClr val="FFFFFF"/>
          </a:solidFill>
          <a:ln w="127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900"/>
            </a:pPr>
            <a:r>
              <a:rPr lang="en-US" altLang="ko-KR"/>
              <a:t>20</a:t>
            </a:r>
            <a:r>
              <a:rPr lang="ko-KR" altLang="en-US"/>
              <a:t>개 이상의 이벤트</a:t>
            </a:r>
          </a:p>
          <a:p>
            <a:pPr algn="ctr">
              <a:defRPr sz="900"/>
            </a:pPr>
            <a:r>
              <a:rPr lang="ko-KR" altLang="en-US"/>
              <a:t>쉬운 참여</a:t>
            </a:r>
          </a:p>
          <a:p>
            <a:pPr algn="ctr">
              <a:defRPr sz="900"/>
            </a:pPr>
            <a:r>
              <a:rPr lang="ko-KR" altLang="en-US"/>
              <a:t>정보 제공</a:t>
            </a:r>
          </a:p>
          <a:p>
            <a:pPr algn="ctr">
              <a:defRPr sz="900"/>
            </a:pPr>
            <a:r>
              <a:rPr lang="ko-KR" altLang="en-US"/>
              <a:t>포인트 제공</a:t>
            </a:r>
          </a:p>
          <a:p>
            <a:pPr algn="ctr">
              <a:defRPr sz="900"/>
            </a:pPr>
            <a:r>
              <a:rPr lang="ko-KR" altLang="en-US"/>
              <a:t>제휴 업체 광고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B7E39A-14B6-6EE6-AB16-9AD8946B84D9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9FF6CDD-06D8-EEE1-0181-A85DF1B72EB8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289B908-49E8-46C5-2444-9A2758AB4874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456B8B-0709-DCDC-4F3B-5699AEC50CC5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1E274-69E4-FE39-D27E-1616DC6D4703}"/>
                </a:ext>
              </a:extLst>
            </p:cNvPr>
            <p:cNvSpPr txBox="1"/>
            <p:nvPr/>
          </p:nvSpPr>
          <p:spPr>
            <a:xfrm>
              <a:off x="911985" y="145363"/>
              <a:ext cx="37567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메인화면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(</a:t>
              </a: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선물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TAB) – 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서비스 비교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모서리가 둥근 직사각형 13"/>
          <p:cNvGrpSpPr/>
          <p:nvPr/>
        </p:nvGrpSpPr>
        <p:grpSpPr>
          <a:xfrm>
            <a:off x="3005946" y="680196"/>
            <a:ext cx="805291" cy="279454"/>
            <a:chOff x="0" y="20293"/>
            <a:chExt cx="805289" cy="279453"/>
          </a:xfrm>
        </p:grpSpPr>
        <p:sp>
          <p:nvSpPr>
            <p:cNvPr id="574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579" name="모서리가 둥근 직사각형 14"/>
          <p:cNvGrpSpPr/>
          <p:nvPr/>
        </p:nvGrpSpPr>
        <p:grpSpPr>
          <a:xfrm>
            <a:off x="6396898" y="659903"/>
            <a:ext cx="805291" cy="320041"/>
            <a:chOff x="0" y="0"/>
            <a:chExt cx="805289" cy="320040"/>
          </a:xfrm>
        </p:grpSpPr>
        <p:sp>
          <p:nvSpPr>
            <p:cNvPr id="577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pic>
        <p:nvPicPr>
          <p:cNvPr id="580" name="그림 8" descr="그림 8"/>
          <p:cNvPicPr>
            <a:picLocks noChangeAspect="1"/>
          </p:cNvPicPr>
          <p:nvPr/>
        </p:nvPicPr>
        <p:blipFill>
          <a:blip r:embed="rId2"/>
          <a:srcRect t="34763" b="7985"/>
          <a:stretch>
            <a:fillRect/>
          </a:stretch>
        </p:blipFill>
        <p:spPr>
          <a:xfrm>
            <a:off x="2652545" y="4970279"/>
            <a:ext cx="1512169" cy="1875764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581" name="그림 9" descr="그림 9"/>
          <p:cNvPicPr>
            <a:picLocks noChangeAspect="1"/>
          </p:cNvPicPr>
          <p:nvPr/>
        </p:nvPicPr>
        <p:blipFill>
          <a:blip r:embed="rId3"/>
          <a:srcRect t="32210" b="8653"/>
          <a:stretch>
            <a:fillRect/>
          </a:stretch>
        </p:blipFill>
        <p:spPr>
          <a:xfrm>
            <a:off x="6047068" y="4970279"/>
            <a:ext cx="1505133" cy="1934181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grpSp>
        <p:nvGrpSpPr>
          <p:cNvPr id="584" name="그림 34"/>
          <p:cNvGrpSpPr/>
          <p:nvPr/>
        </p:nvGrpSpPr>
        <p:grpSpPr>
          <a:xfrm>
            <a:off x="7644606" y="4963929"/>
            <a:ext cx="1527191" cy="1157251"/>
            <a:chOff x="0" y="0"/>
            <a:chExt cx="1527190" cy="1157250"/>
          </a:xfrm>
        </p:grpSpPr>
        <p:pic>
          <p:nvPicPr>
            <p:cNvPr id="582" name="image37.png" descr="image37.png"/>
            <p:cNvPicPr>
              <a:picLocks noChangeAspect="1"/>
            </p:cNvPicPr>
            <p:nvPr/>
          </p:nvPicPr>
          <p:blipFill>
            <a:blip r:embed="rId4"/>
            <a:srcRect t="29596" b="35230"/>
            <a:stretch>
              <a:fillRect/>
            </a:stretch>
          </p:blipFill>
          <p:spPr>
            <a:xfrm>
              <a:off x="6349" y="6350"/>
              <a:ext cx="1512827" cy="1144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3" name="직사각형"/>
            <p:cNvSpPr/>
            <p:nvPr/>
          </p:nvSpPr>
          <p:spPr>
            <a:xfrm>
              <a:off x="0" y="0"/>
              <a:ext cx="1527191" cy="1157251"/>
            </a:xfrm>
            <a:prstGeom prst="rect">
              <a:avLst/>
            </a:prstGeom>
            <a:noFill/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585" name="직사각형 35"/>
          <p:cNvSpPr/>
          <p:nvPr/>
        </p:nvSpPr>
        <p:spPr>
          <a:xfrm>
            <a:off x="7666831" y="5876368"/>
            <a:ext cx="1489258" cy="238461"/>
          </a:xfrm>
          <a:prstGeom prst="rect">
            <a:avLst/>
          </a:prstGeom>
          <a:ln w="12700">
            <a:solidFill>
              <a:srgbClr val="C00000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pPr>
            <a:endParaRPr/>
          </a:p>
        </p:txBody>
      </p:sp>
      <p:sp>
        <p:nvSpPr>
          <p:cNvPr id="586" name="TextBox 36"/>
          <p:cNvSpPr txBox="1"/>
          <p:nvPr/>
        </p:nvSpPr>
        <p:spPr>
          <a:xfrm>
            <a:off x="4594805" y="5806564"/>
            <a:ext cx="1066216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연결 기관 추천</a:t>
            </a:r>
          </a:p>
        </p:txBody>
      </p:sp>
      <p:sp>
        <p:nvSpPr>
          <p:cNvPr id="587" name="TextBox 37"/>
          <p:cNvSpPr txBox="1"/>
          <p:nvPr/>
        </p:nvSpPr>
        <p:spPr>
          <a:xfrm>
            <a:off x="2652545" y="6846041"/>
            <a:ext cx="1512169" cy="269241"/>
          </a:xfrm>
          <a:prstGeom prst="rect">
            <a:avLst/>
          </a:prstGeom>
          <a:solidFill>
            <a:srgbClr val="FFFFFF"/>
          </a:solidFill>
          <a:ln w="12700">
            <a:solidFill>
              <a:srgbClr val="B9CDE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r>
              <a:t>고정된 추천 기관</a:t>
            </a:r>
          </a:p>
        </p:txBody>
      </p:sp>
      <p:sp>
        <p:nvSpPr>
          <p:cNvPr id="588" name="TextBox 38"/>
          <p:cNvSpPr txBox="1"/>
          <p:nvPr/>
        </p:nvSpPr>
        <p:spPr>
          <a:xfrm>
            <a:off x="6047070" y="6904459"/>
            <a:ext cx="1505133" cy="269241"/>
          </a:xfrm>
          <a:prstGeom prst="rect">
            <a:avLst/>
          </a:prstGeom>
          <a:solidFill>
            <a:srgbClr val="FFFFFF"/>
          </a:solidFill>
          <a:ln w="127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r>
              <a:t>고객 신용정보 기반 추천</a:t>
            </a:r>
          </a:p>
        </p:txBody>
      </p:sp>
      <p:pic>
        <p:nvPicPr>
          <p:cNvPr id="589" name="그림 56" descr="그림 56"/>
          <p:cNvPicPr>
            <a:picLocks noChangeAspect="1"/>
          </p:cNvPicPr>
          <p:nvPr/>
        </p:nvPicPr>
        <p:blipFill>
          <a:blip r:embed="rId5"/>
          <a:srcRect t="4397" b="79540"/>
          <a:stretch>
            <a:fillRect/>
          </a:stretch>
        </p:blipFill>
        <p:spPr>
          <a:xfrm>
            <a:off x="1026220" y="1107064"/>
            <a:ext cx="1511266" cy="527032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590" name="그림 57" descr="그림 57"/>
          <p:cNvPicPr>
            <a:picLocks noChangeAspect="1"/>
          </p:cNvPicPr>
          <p:nvPr/>
        </p:nvPicPr>
        <p:blipFill>
          <a:blip r:embed="rId6"/>
          <a:srcRect t="39465" b="5541"/>
          <a:stretch>
            <a:fillRect/>
          </a:stretch>
        </p:blipFill>
        <p:spPr>
          <a:xfrm>
            <a:off x="2653450" y="1107064"/>
            <a:ext cx="1511265" cy="1800688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sp>
        <p:nvSpPr>
          <p:cNvPr id="591" name="TextBox 58"/>
          <p:cNvSpPr txBox="1"/>
          <p:nvPr/>
        </p:nvSpPr>
        <p:spPr>
          <a:xfrm>
            <a:off x="4594805" y="1876601"/>
            <a:ext cx="1066216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연결 자산 종류</a:t>
            </a:r>
          </a:p>
        </p:txBody>
      </p:sp>
      <p:pic>
        <p:nvPicPr>
          <p:cNvPr id="592" name="그림 59" descr="그림 59"/>
          <p:cNvPicPr>
            <a:picLocks noChangeAspect="1"/>
          </p:cNvPicPr>
          <p:nvPr/>
        </p:nvPicPr>
        <p:blipFill>
          <a:blip r:embed="rId7"/>
          <a:srcRect t="13890" b="39730"/>
          <a:stretch>
            <a:fillRect/>
          </a:stretch>
        </p:blipFill>
        <p:spPr>
          <a:xfrm>
            <a:off x="6047068" y="1107064"/>
            <a:ext cx="1505133" cy="1512508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pic>
        <p:nvPicPr>
          <p:cNvPr id="593" name="그림 60" descr="그림 60"/>
          <p:cNvPicPr>
            <a:picLocks noChangeAspect="1"/>
          </p:cNvPicPr>
          <p:nvPr/>
        </p:nvPicPr>
        <p:blipFill>
          <a:blip r:embed="rId7"/>
          <a:srcRect t="60762" b="10522"/>
          <a:stretch>
            <a:fillRect/>
          </a:stretch>
        </p:blipFill>
        <p:spPr>
          <a:xfrm>
            <a:off x="7655726" y="1107064"/>
            <a:ext cx="1505133" cy="936444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pic>
        <p:nvPicPr>
          <p:cNvPr id="594" name="그림 61" descr="그림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237" y="3420931"/>
            <a:ext cx="1511266" cy="847989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595" name="그림 62" descr="그림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2959" y="3405768"/>
            <a:ext cx="1511266" cy="633410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596" name="그림 63" descr="그림 63"/>
          <p:cNvPicPr>
            <a:picLocks noChangeAspect="1"/>
          </p:cNvPicPr>
          <p:nvPr/>
        </p:nvPicPr>
        <p:blipFill>
          <a:blip r:embed="rId10"/>
          <a:srcRect t="44331" b="29732"/>
          <a:stretch>
            <a:fillRect/>
          </a:stretch>
        </p:blipFill>
        <p:spPr>
          <a:xfrm>
            <a:off x="6047068" y="3335120"/>
            <a:ext cx="1505133" cy="847989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pic>
        <p:nvPicPr>
          <p:cNvPr id="597" name="그림 64" descr="그림 64"/>
          <p:cNvPicPr>
            <a:picLocks noChangeAspect="1"/>
          </p:cNvPicPr>
          <p:nvPr/>
        </p:nvPicPr>
        <p:blipFill>
          <a:blip r:embed="rId11"/>
          <a:srcRect t="61321" b="6853"/>
          <a:stretch>
            <a:fillRect/>
          </a:stretch>
        </p:blipFill>
        <p:spPr>
          <a:xfrm>
            <a:off x="7666831" y="3343249"/>
            <a:ext cx="1509854" cy="1008113"/>
          </a:xfrm>
          <a:prstGeom prst="rect">
            <a:avLst/>
          </a:prstGeom>
          <a:ln>
            <a:solidFill>
              <a:srgbClr val="FCD5B5"/>
            </a:solidFill>
          </a:ln>
        </p:spPr>
      </p:pic>
      <p:sp>
        <p:nvSpPr>
          <p:cNvPr id="598" name="TextBox 65"/>
          <p:cNvSpPr txBox="1"/>
          <p:nvPr/>
        </p:nvSpPr>
        <p:spPr>
          <a:xfrm>
            <a:off x="4591073" y="3628309"/>
            <a:ext cx="1066215" cy="32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u="sng"/>
            </a:lvl1pPr>
          </a:lstStyle>
          <a:p>
            <a:r>
              <a:t>자산 연결 유도</a:t>
            </a:r>
          </a:p>
        </p:txBody>
      </p:sp>
      <p:sp>
        <p:nvSpPr>
          <p:cNvPr id="599" name="직선 연결선 67"/>
          <p:cNvSpPr/>
          <p:nvPr/>
        </p:nvSpPr>
        <p:spPr>
          <a:xfrm>
            <a:off x="450155" y="4620343"/>
            <a:ext cx="9649074" cy="1"/>
          </a:xfrm>
          <a:prstGeom prst="line">
            <a:avLst/>
          </a:prstGeom>
          <a:ln w="12700">
            <a:solidFill>
              <a:srgbClr val="BFBFBF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88E31A-DAEF-2610-6A8E-B0B8213448B1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B505D4C6-6554-FA2A-C3C8-35261CD710B6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BB4D53-C46D-AF6B-9B69-AA753C826321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52A7FC-FC9D-4292-78B8-9DB727FDB03C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4FDA58-D746-86C8-EF5D-9FB1F9A430FA}"/>
                </a:ext>
              </a:extLst>
            </p:cNvPr>
            <p:cNvSpPr txBox="1"/>
            <p:nvPr/>
          </p:nvSpPr>
          <p:spPr>
            <a:xfrm>
              <a:off x="911985" y="145363"/>
              <a:ext cx="10156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자산연결</a:t>
              </a: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모서리가 둥근 직사각형 13"/>
          <p:cNvGrpSpPr/>
          <p:nvPr/>
        </p:nvGrpSpPr>
        <p:grpSpPr>
          <a:xfrm>
            <a:off x="3004223" y="569409"/>
            <a:ext cx="805291" cy="279454"/>
            <a:chOff x="0" y="20293"/>
            <a:chExt cx="805289" cy="279453"/>
          </a:xfrm>
        </p:grpSpPr>
        <p:sp>
          <p:nvSpPr>
            <p:cNvPr id="607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612" name="모서리가 둥근 직사각형 14"/>
          <p:cNvGrpSpPr/>
          <p:nvPr/>
        </p:nvGrpSpPr>
        <p:grpSpPr>
          <a:xfrm>
            <a:off x="6398593" y="549115"/>
            <a:ext cx="805291" cy="320041"/>
            <a:chOff x="0" y="0"/>
            <a:chExt cx="805289" cy="320040"/>
          </a:xfrm>
        </p:grpSpPr>
        <p:sp>
          <p:nvSpPr>
            <p:cNvPr id="610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sp>
        <p:nvSpPr>
          <p:cNvPr id="618" name="TextBox 27"/>
          <p:cNvSpPr txBox="1"/>
          <p:nvPr/>
        </p:nvSpPr>
        <p:spPr>
          <a:xfrm>
            <a:off x="4600303" y="2118921"/>
            <a:ext cx="1022172" cy="31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보유 자산 현황</a:t>
            </a:r>
          </a:p>
        </p:txBody>
      </p:sp>
      <p:sp>
        <p:nvSpPr>
          <p:cNvPr id="619" name="TextBox 28"/>
          <p:cNvSpPr txBox="1"/>
          <p:nvPr/>
        </p:nvSpPr>
        <p:spPr>
          <a:xfrm>
            <a:off x="4593047" y="4651669"/>
            <a:ext cx="1022172" cy="31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자산 증감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24EC49-C714-C8E8-56F9-81BF015B36D1}"/>
              </a:ext>
            </a:extLst>
          </p:cNvPr>
          <p:cNvGrpSpPr/>
          <p:nvPr/>
        </p:nvGrpSpPr>
        <p:grpSpPr>
          <a:xfrm>
            <a:off x="1030412" y="917922"/>
            <a:ext cx="1511263" cy="2125424"/>
            <a:chOff x="1030412" y="917922"/>
            <a:chExt cx="1511263" cy="2125424"/>
          </a:xfrm>
        </p:grpSpPr>
        <p:pic>
          <p:nvPicPr>
            <p:cNvPr id="620" name="그림 30" descr="그림 30"/>
            <p:cNvPicPr>
              <a:picLocks noChangeAspect="1"/>
            </p:cNvPicPr>
            <p:nvPr/>
          </p:nvPicPr>
          <p:blipFill rotWithShape="1">
            <a:blip r:embed="rId2"/>
            <a:srcRect t="30379"/>
            <a:stretch/>
          </p:blipFill>
          <p:spPr>
            <a:xfrm>
              <a:off x="1030412" y="917922"/>
              <a:ext cx="1511263" cy="1476907"/>
            </a:xfrm>
            <a:prstGeom prst="rect">
              <a:avLst/>
            </a:prstGeom>
            <a:ln w="12700">
              <a:solidFill>
                <a:srgbClr val="B9CDE5"/>
              </a:solidFill>
            </a:ln>
          </p:spPr>
        </p:pic>
        <p:pic>
          <p:nvPicPr>
            <p:cNvPr id="621" name="그림 32" descr="그림 32"/>
            <p:cNvPicPr>
              <a:picLocks noChangeAspect="1"/>
            </p:cNvPicPr>
            <p:nvPr/>
          </p:nvPicPr>
          <p:blipFill rotWithShape="1">
            <a:blip r:embed="rId3"/>
            <a:srcRect t="9992" b="13596"/>
            <a:stretch/>
          </p:blipFill>
          <p:spPr>
            <a:xfrm>
              <a:off x="1030412" y="2381858"/>
              <a:ext cx="1511263" cy="661488"/>
            </a:xfrm>
            <a:prstGeom prst="rect">
              <a:avLst/>
            </a:prstGeom>
            <a:ln w="12700">
              <a:solidFill>
                <a:srgbClr val="B9CDE5"/>
              </a:solidFill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7901C2-44CF-034F-EF05-085A9F74A44F}"/>
              </a:ext>
            </a:extLst>
          </p:cNvPr>
          <p:cNvGrpSpPr/>
          <p:nvPr/>
        </p:nvGrpSpPr>
        <p:grpSpPr>
          <a:xfrm>
            <a:off x="2643129" y="927491"/>
            <a:ext cx="1521132" cy="2685869"/>
            <a:chOff x="2643129" y="775091"/>
            <a:chExt cx="1521132" cy="2685869"/>
          </a:xfrm>
        </p:grpSpPr>
        <p:pic>
          <p:nvPicPr>
            <p:cNvPr id="613" name="그림 8" descr="그림 8"/>
            <p:cNvPicPr>
              <a:picLocks noChangeAspect="1"/>
            </p:cNvPicPr>
            <p:nvPr/>
          </p:nvPicPr>
          <p:blipFill>
            <a:blip r:embed="rId4"/>
            <a:srcRect t="21876"/>
            <a:stretch>
              <a:fillRect/>
            </a:stretch>
          </p:blipFill>
          <p:spPr>
            <a:xfrm>
              <a:off x="2652996" y="775091"/>
              <a:ext cx="1511265" cy="1476907"/>
            </a:xfrm>
            <a:prstGeom prst="rect">
              <a:avLst/>
            </a:prstGeom>
            <a:ln w="12700">
              <a:solidFill>
                <a:srgbClr val="B9CDE5"/>
              </a:solidFill>
            </a:ln>
          </p:spPr>
        </p:pic>
        <p:pic>
          <p:nvPicPr>
            <p:cNvPr id="614" name="그림 22" descr="그림 22"/>
            <p:cNvPicPr>
              <a:picLocks noChangeAspect="1"/>
            </p:cNvPicPr>
            <p:nvPr/>
          </p:nvPicPr>
          <p:blipFill rotWithShape="1">
            <a:blip r:embed="rId5"/>
            <a:srcRect t="8732" b="27742"/>
            <a:stretch/>
          </p:blipFill>
          <p:spPr>
            <a:xfrm>
              <a:off x="2646649" y="2245154"/>
              <a:ext cx="1511263" cy="1013389"/>
            </a:xfrm>
            <a:prstGeom prst="rect">
              <a:avLst/>
            </a:prstGeom>
            <a:ln w="12700">
              <a:solidFill>
                <a:srgbClr val="B9CDE5"/>
              </a:solidFill>
            </a:ln>
          </p:spPr>
        </p:pic>
        <p:sp>
          <p:nvSpPr>
            <p:cNvPr id="622" name="TextBox 33"/>
            <p:cNvSpPr txBox="1"/>
            <p:nvPr/>
          </p:nvSpPr>
          <p:spPr>
            <a:xfrm>
              <a:off x="2643129" y="3230128"/>
              <a:ext cx="1514783" cy="2308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B9CDE5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900"/>
              </a:lvl1pPr>
            </a:lstStyle>
            <a:p>
              <a:r>
                <a:rPr lang="ko-KR" altLang="en-US"/>
                <a:t>유형별 비율을 차트로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E34F5A-670F-50EC-F0EE-80B5593F6F1C}"/>
              </a:ext>
            </a:extLst>
          </p:cNvPr>
          <p:cNvGrpSpPr/>
          <p:nvPr/>
        </p:nvGrpSpPr>
        <p:grpSpPr>
          <a:xfrm>
            <a:off x="6050354" y="919415"/>
            <a:ext cx="1519429" cy="2865166"/>
            <a:chOff x="6029708" y="770339"/>
            <a:chExt cx="1519429" cy="2865166"/>
          </a:xfrm>
        </p:grpSpPr>
        <p:pic>
          <p:nvPicPr>
            <p:cNvPr id="615" name="그림 23" descr="그림 23"/>
            <p:cNvPicPr>
              <a:picLocks noChangeAspect="1"/>
            </p:cNvPicPr>
            <p:nvPr/>
          </p:nvPicPr>
          <p:blipFill>
            <a:blip r:embed="rId6"/>
            <a:srcRect t="15555"/>
            <a:stretch>
              <a:fillRect/>
            </a:stretch>
          </p:blipFill>
          <p:spPr>
            <a:xfrm>
              <a:off x="6037872" y="770339"/>
              <a:ext cx="1511265" cy="2634334"/>
            </a:xfrm>
            <a:prstGeom prst="rect">
              <a:avLst/>
            </a:prstGeom>
            <a:ln w="12700">
              <a:solidFill>
                <a:srgbClr val="FCD5B5"/>
              </a:solidFill>
            </a:ln>
          </p:spPr>
        </p:pic>
        <p:sp>
          <p:nvSpPr>
            <p:cNvPr id="623" name="TextBox 34"/>
            <p:cNvSpPr txBox="1"/>
            <p:nvPr/>
          </p:nvSpPr>
          <p:spPr>
            <a:xfrm>
              <a:off x="6029708" y="3404673"/>
              <a:ext cx="1519429" cy="2308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CD5B5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 algn="ctr">
                <a:defRPr sz="900"/>
              </a:lvl1pPr>
            </a:lstStyle>
            <a:p>
              <a:r>
                <a:rPr lang="ko-KR" altLang="en-US"/>
                <a:t>유형별 자산 및 증감 현황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C3DF9C-50E9-60B4-72DC-03D9FD075557}"/>
              </a:ext>
            </a:extLst>
          </p:cNvPr>
          <p:cNvGrpSpPr/>
          <p:nvPr/>
        </p:nvGrpSpPr>
        <p:grpSpPr>
          <a:xfrm>
            <a:off x="2651236" y="3726540"/>
            <a:ext cx="1514784" cy="1929722"/>
            <a:chOff x="2649478" y="3780630"/>
            <a:chExt cx="1514784" cy="1929722"/>
          </a:xfrm>
        </p:grpSpPr>
        <p:pic>
          <p:nvPicPr>
            <p:cNvPr id="616" name="그림 24" descr="그림 24"/>
            <p:cNvPicPr>
              <a:picLocks noChangeAspect="1"/>
            </p:cNvPicPr>
            <p:nvPr/>
          </p:nvPicPr>
          <p:blipFill>
            <a:blip r:embed="rId7"/>
            <a:srcRect b="45541"/>
            <a:stretch>
              <a:fillRect/>
            </a:stretch>
          </p:blipFill>
          <p:spPr>
            <a:xfrm>
              <a:off x="2652997" y="3780630"/>
              <a:ext cx="1511265" cy="1698891"/>
            </a:xfrm>
            <a:prstGeom prst="rect">
              <a:avLst/>
            </a:prstGeom>
            <a:ln>
              <a:solidFill>
                <a:srgbClr val="B9CDE5"/>
              </a:solidFill>
            </a:ln>
          </p:spPr>
        </p:pic>
        <p:sp>
          <p:nvSpPr>
            <p:cNvPr id="624" name="TextBox 35"/>
            <p:cNvSpPr txBox="1"/>
            <p:nvPr/>
          </p:nvSpPr>
          <p:spPr>
            <a:xfrm>
              <a:off x="2649478" y="5479520"/>
              <a:ext cx="1514784" cy="2308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B9CDE5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900"/>
              </a:lvl1pPr>
            </a:lstStyle>
            <a:p>
              <a:r>
                <a:rPr lang="ko-KR" altLang="en-US"/>
                <a:t>지난 업데이트 대비 증감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42F99BF-DBE5-4E84-150A-EE21D141A011}"/>
              </a:ext>
            </a:extLst>
          </p:cNvPr>
          <p:cNvGrpSpPr/>
          <p:nvPr/>
        </p:nvGrpSpPr>
        <p:grpSpPr>
          <a:xfrm>
            <a:off x="6037872" y="3928497"/>
            <a:ext cx="1526734" cy="1702721"/>
            <a:chOff x="6037872" y="3883855"/>
            <a:chExt cx="1526734" cy="1702721"/>
          </a:xfrm>
        </p:grpSpPr>
        <p:pic>
          <p:nvPicPr>
            <p:cNvPr id="617" name="그림 26" descr="그림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4005" y="3883855"/>
              <a:ext cx="1520601" cy="1492442"/>
            </a:xfrm>
            <a:prstGeom prst="rect">
              <a:avLst/>
            </a:prstGeom>
            <a:ln w="12700">
              <a:solidFill>
                <a:srgbClr val="FCD5B5"/>
              </a:solidFill>
            </a:ln>
          </p:spPr>
        </p:pic>
        <p:sp>
          <p:nvSpPr>
            <p:cNvPr id="625" name="TextBox 37"/>
            <p:cNvSpPr txBox="1"/>
            <p:nvPr/>
          </p:nvSpPr>
          <p:spPr>
            <a:xfrm>
              <a:off x="6037872" y="5355744"/>
              <a:ext cx="1526734" cy="2308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CD5B5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 algn="ctr">
                <a:defRPr sz="900"/>
              </a:lvl1pPr>
            </a:lstStyle>
            <a:p>
              <a:r>
                <a:rPr lang="ko-KR" altLang="en-US"/>
                <a:t>지난달 대비 증감</a:t>
              </a:r>
            </a:p>
          </p:txBody>
        </p:sp>
      </p:grpSp>
      <p:sp>
        <p:nvSpPr>
          <p:cNvPr id="626" name="직선 연결선 38"/>
          <p:cNvSpPr/>
          <p:nvPr/>
        </p:nvSpPr>
        <p:spPr>
          <a:xfrm>
            <a:off x="450155" y="5796855"/>
            <a:ext cx="9649074" cy="1"/>
          </a:xfrm>
          <a:prstGeom prst="line">
            <a:avLst/>
          </a:prstGeom>
          <a:ln w="12700">
            <a:solidFill>
              <a:srgbClr val="BFBFBF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BC5FD-BD2A-B0CD-AD0A-E903283C7DB1}"/>
              </a:ext>
            </a:extLst>
          </p:cNvPr>
          <p:cNvGrpSpPr/>
          <p:nvPr/>
        </p:nvGrpSpPr>
        <p:grpSpPr>
          <a:xfrm>
            <a:off x="2643128" y="5916188"/>
            <a:ext cx="1521132" cy="1552145"/>
            <a:chOff x="2643128" y="5916188"/>
            <a:chExt cx="1521132" cy="1552145"/>
          </a:xfrm>
        </p:grpSpPr>
        <p:pic>
          <p:nvPicPr>
            <p:cNvPr id="627" name="그림 40" descr="그림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49479" y="5916188"/>
              <a:ext cx="1514781" cy="1346472"/>
            </a:xfrm>
            <a:prstGeom prst="rect">
              <a:avLst/>
            </a:prstGeom>
            <a:ln w="12700">
              <a:solidFill>
                <a:srgbClr val="B9CDE5"/>
              </a:solidFill>
            </a:ln>
          </p:spPr>
        </p:pic>
        <p:sp>
          <p:nvSpPr>
            <p:cNvPr id="628" name="TextBox 41"/>
            <p:cNvSpPr txBox="1"/>
            <p:nvPr/>
          </p:nvSpPr>
          <p:spPr>
            <a:xfrm>
              <a:off x="2643128" y="7237501"/>
              <a:ext cx="1514783" cy="2308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B9CDE5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900"/>
              </a:lvl1pPr>
            </a:lstStyle>
            <a:p>
              <a:r>
                <a:rPr lang="ko-KR" altLang="en-US"/>
                <a:t>또래 비교 제공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D039BE-E382-A8A5-FB60-00B64DAA27DA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917B321-B9C6-5B01-5E86-2F28087BFD55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613FCF6-493D-99EE-478F-5564971697F7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8D323F-1D4C-3F8B-102D-9E150DEA8502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DF97AC-BEDF-0254-9E41-A65274A1CA0B}"/>
                </a:ext>
              </a:extLst>
            </p:cNvPr>
            <p:cNvSpPr txBox="1"/>
            <p:nvPr/>
          </p:nvSpPr>
          <p:spPr>
            <a:xfrm>
              <a:off x="911985" y="145363"/>
              <a:ext cx="25866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자산 분석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서비스 비교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모서리가 둥근 직사각형 13"/>
          <p:cNvGrpSpPr/>
          <p:nvPr/>
        </p:nvGrpSpPr>
        <p:grpSpPr>
          <a:xfrm>
            <a:off x="2555821" y="653953"/>
            <a:ext cx="805291" cy="279454"/>
            <a:chOff x="0" y="20293"/>
            <a:chExt cx="805289" cy="279453"/>
          </a:xfrm>
        </p:grpSpPr>
        <p:sp>
          <p:nvSpPr>
            <p:cNvPr id="636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641" name="모서리가 둥근 직사각형 14"/>
          <p:cNvGrpSpPr/>
          <p:nvPr/>
        </p:nvGrpSpPr>
        <p:grpSpPr>
          <a:xfrm>
            <a:off x="2555821" y="4072004"/>
            <a:ext cx="805291" cy="320041"/>
            <a:chOff x="0" y="0"/>
            <a:chExt cx="805289" cy="320040"/>
          </a:xfrm>
        </p:grpSpPr>
        <p:sp>
          <p:nvSpPr>
            <p:cNvPr id="639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pic>
        <p:nvPicPr>
          <p:cNvPr id="645" name="그림 23" descr="그림 23"/>
          <p:cNvPicPr>
            <a:picLocks noChangeAspect="1"/>
          </p:cNvPicPr>
          <p:nvPr/>
        </p:nvPicPr>
        <p:blipFill>
          <a:blip r:embed="rId2"/>
          <a:srcRect t="15555"/>
          <a:stretch>
            <a:fillRect/>
          </a:stretch>
        </p:blipFill>
        <p:spPr>
          <a:xfrm>
            <a:off x="1327434" y="4510926"/>
            <a:ext cx="1511265" cy="2634333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pic>
        <p:nvPicPr>
          <p:cNvPr id="646" name="그림 24" descr="그림 24"/>
          <p:cNvPicPr>
            <a:picLocks noChangeAspect="1"/>
          </p:cNvPicPr>
          <p:nvPr/>
        </p:nvPicPr>
        <p:blipFill>
          <a:blip r:embed="rId3"/>
          <a:srcRect b="45541"/>
          <a:stretch>
            <a:fillRect/>
          </a:stretch>
        </p:blipFill>
        <p:spPr>
          <a:xfrm>
            <a:off x="2263240" y="1072637"/>
            <a:ext cx="1511265" cy="1698890"/>
          </a:xfrm>
          <a:prstGeom prst="rect">
            <a:avLst/>
          </a:prstGeom>
          <a:ln>
            <a:solidFill>
              <a:srgbClr val="B9CDE5"/>
            </a:solidFill>
          </a:ln>
        </p:spPr>
      </p:pic>
      <p:pic>
        <p:nvPicPr>
          <p:cNvPr id="647" name="그림 26" descr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445" y="4510925"/>
            <a:ext cx="1520601" cy="1492442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pic>
        <p:nvPicPr>
          <p:cNvPr id="648" name="그림 40" descr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992" y="1074191"/>
            <a:ext cx="1514781" cy="1346473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sp>
        <p:nvSpPr>
          <p:cNvPr id="670" name="자산 현황…"/>
          <p:cNvSpPr txBox="1"/>
          <p:nvPr/>
        </p:nvSpPr>
        <p:spPr>
          <a:xfrm>
            <a:off x="435905" y="3551545"/>
            <a:ext cx="143510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/>
            </a:pPr>
            <a:r>
              <a:t>자산 현황 </a:t>
            </a:r>
          </a:p>
          <a:p>
            <a:pPr algn="ctr">
              <a:defRPr sz="1000"/>
            </a:pPr>
            <a:r>
              <a:t>(한눈에 Tab &gt; 자산분석)</a:t>
            </a:r>
          </a:p>
        </p:txBody>
      </p:sp>
      <p:sp>
        <p:nvSpPr>
          <p:cNvPr id="671" name="자산 증감 현황…"/>
          <p:cNvSpPr txBox="1"/>
          <p:nvPr/>
        </p:nvSpPr>
        <p:spPr>
          <a:xfrm>
            <a:off x="2205436" y="2782318"/>
            <a:ext cx="162687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/>
            </a:pPr>
            <a:r>
              <a:t>자산 증감 현황</a:t>
            </a:r>
          </a:p>
          <a:p>
            <a:pPr algn="ctr">
              <a:defRPr sz="1000"/>
            </a:pPr>
            <a:r>
              <a:t>(자산 Tab &gt; 자산 증감 현황)</a:t>
            </a:r>
          </a:p>
        </p:txBody>
      </p:sp>
      <p:sp>
        <p:nvSpPr>
          <p:cNvPr id="672" name="자산분석…"/>
          <p:cNvSpPr txBox="1"/>
          <p:nvPr/>
        </p:nvSpPr>
        <p:spPr>
          <a:xfrm>
            <a:off x="4172159" y="2425277"/>
            <a:ext cx="135001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/>
            </a:pPr>
            <a:r>
              <a:t>자산분석</a:t>
            </a:r>
          </a:p>
          <a:p>
            <a:pPr algn="ctr">
              <a:defRPr sz="1000"/>
            </a:pPr>
            <a:r>
              <a:t>(자산 Tab &gt; 자산 분석)</a:t>
            </a:r>
          </a:p>
        </p:txBody>
      </p:sp>
      <p:sp>
        <p:nvSpPr>
          <p:cNvPr id="673" name="직선 연결선 17"/>
          <p:cNvSpPr/>
          <p:nvPr/>
        </p:nvSpPr>
        <p:spPr>
          <a:xfrm flipV="1">
            <a:off x="5999244" y="459314"/>
            <a:ext cx="1" cy="6928871"/>
          </a:xfrm>
          <a:prstGeom prst="line">
            <a:avLst/>
          </a:prstGeom>
          <a:ln w="12700">
            <a:solidFill>
              <a:srgbClr val="C6A7A7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421150-EFB7-A36B-4BB1-C623B4875471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DCA4E6D-1368-09BC-7DD9-A80EF7C7BCCF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C82EA32-25FB-3F5A-0740-A1D1C2227283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BEE87A-D663-810C-76B3-2DFD81B1FABB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B2E56C-58CD-5AA4-97CC-BBDC8F7206F5}"/>
                </a:ext>
              </a:extLst>
            </p:cNvPr>
            <p:cNvSpPr txBox="1"/>
            <p:nvPr/>
          </p:nvSpPr>
          <p:spPr>
            <a:xfrm>
              <a:off x="911985" y="145363"/>
              <a:ext cx="260263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자산 분석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UI/UX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비교</a:t>
              </a:r>
            </a:p>
          </p:txBody>
        </p:sp>
      </p:grpSp>
      <p:pic>
        <p:nvPicPr>
          <p:cNvPr id="7" name="그림 8" descr="그림 8">
            <a:extLst>
              <a:ext uri="{FF2B5EF4-FFF2-40B4-BE49-F238E27FC236}">
                <a16:creationId xmlns:a16="http://schemas.microsoft.com/office/drawing/2014/main" id="{FBE13299-CF3F-CC10-263D-2123109CB0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876"/>
          <a:stretch>
            <a:fillRect/>
          </a:stretch>
        </p:blipFill>
        <p:spPr>
          <a:xfrm>
            <a:off x="397686" y="1077016"/>
            <a:ext cx="1511265" cy="1476907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8" name="그림 22" descr="그림 22">
            <a:extLst>
              <a:ext uri="{FF2B5EF4-FFF2-40B4-BE49-F238E27FC236}">
                <a16:creationId xmlns:a16="http://schemas.microsoft.com/office/drawing/2014/main" id="{D64341BC-1B62-F3E0-1C42-DFE3D68DDE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732" b="27742"/>
          <a:stretch/>
        </p:blipFill>
        <p:spPr>
          <a:xfrm>
            <a:off x="391339" y="2547079"/>
            <a:ext cx="1511263" cy="1013389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4B2E762-BDE1-9EC8-7D73-7CFDCDC5966A}"/>
              </a:ext>
            </a:extLst>
          </p:cNvPr>
          <p:cNvGrpSpPr/>
          <p:nvPr/>
        </p:nvGrpSpPr>
        <p:grpSpPr>
          <a:xfrm>
            <a:off x="6966937" y="2937374"/>
            <a:ext cx="2664301" cy="523401"/>
            <a:chOff x="7165348" y="2594447"/>
            <a:chExt cx="2443242" cy="45306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F7EB28F-15EE-FFF4-A6DF-A165D5467E2A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0B8E8DC-19B6-4C93-56B5-F39EC6570DC1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EF8B4C7A-3510-CC1F-5FC9-9BD96FFD5C4E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8EBD47-50EF-34C7-12CD-C361C957D766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비슷한 서비스인데 흩어져 있는 화면들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973DA5-B3B4-F24B-98EB-53857C1F4236}"/>
              </a:ext>
            </a:extLst>
          </p:cNvPr>
          <p:cNvGrpSpPr/>
          <p:nvPr/>
        </p:nvGrpSpPr>
        <p:grpSpPr>
          <a:xfrm>
            <a:off x="6966571" y="3686014"/>
            <a:ext cx="2664301" cy="523401"/>
            <a:chOff x="7165348" y="2594447"/>
            <a:chExt cx="2443242" cy="4530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BDA248D-EBA1-13A0-5828-C0ED689D0FE8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BB3EE754-7F7A-1664-0AB6-068AA5E76646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8FF424D-4879-4B95-4266-7D35C46B18A5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B10B09-7122-7B12-2D45-7FC47C6B1B60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서비스명과 서비스의 괴리 </a:t>
              </a:r>
              <a:r>
                <a:rPr lang="en-US" altLang="ko-KR" sz="1100"/>
                <a:t>(</a:t>
              </a:r>
              <a:r>
                <a:rPr lang="ko-KR" altLang="en-US" sz="1100"/>
                <a:t>자산분석</a:t>
              </a:r>
              <a:r>
                <a:rPr lang="en-US" altLang="ko-KR" sz="1100"/>
                <a:t>)</a:t>
              </a:r>
              <a:endParaRPr lang="ko-KR" altLang="en-US" sz="110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F0FB53-CDBA-7EE9-8231-7E2283E16CF9}"/>
              </a:ext>
            </a:extLst>
          </p:cNvPr>
          <p:cNvGrpSpPr/>
          <p:nvPr/>
        </p:nvGrpSpPr>
        <p:grpSpPr>
          <a:xfrm>
            <a:off x="6966570" y="4432235"/>
            <a:ext cx="2664301" cy="523401"/>
            <a:chOff x="7165348" y="2594447"/>
            <a:chExt cx="2443242" cy="45306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3AF4F43-1BE2-FD04-2965-C654CAFBA860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2FFEB60D-0DC2-E240-B16D-A179463D50F5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FB03ABDF-06A9-B6A3-752F-B2E0CE0379F3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A08F13-195F-1FA7-395D-CCCB562546FB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가시성이 부족한 이미지 디자인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모서리가 둥근 직사각형 13"/>
          <p:cNvGrpSpPr/>
          <p:nvPr/>
        </p:nvGrpSpPr>
        <p:grpSpPr>
          <a:xfrm>
            <a:off x="3005986" y="598348"/>
            <a:ext cx="805291" cy="279454"/>
            <a:chOff x="0" y="20293"/>
            <a:chExt cx="805289" cy="279453"/>
          </a:xfrm>
        </p:grpSpPr>
        <p:sp>
          <p:nvSpPr>
            <p:cNvPr id="681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686" name="모서리가 둥근 직사각형 14"/>
          <p:cNvGrpSpPr/>
          <p:nvPr/>
        </p:nvGrpSpPr>
        <p:grpSpPr>
          <a:xfrm>
            <a:off x="6391364" y="578054"/>
            <a:ext cx="805291" cy="320041"/>
            <a:chOff x="0" y="0"/>
            <a:chExt cx="805289" cy="320040"/>
          </a:xfrm>
        </p:grpSpPr>
        <p:sp>
          <p:nvSpPr>
            <p:cNvPr id="684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sp>
        <p:nvSpPr>
          <p:cNvPr id="687" name="TextBox 7"/>
          <p:cNvSpPr txBox="1"/>
          <p:nvPr/>
        </p:nvSpPr>
        <p:spPr>
          <a:xfrm>
            <a:off x="4532034" y="1738359"/>
            <a:ext cx="1141387" cy="31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카테고리별 소비</a:t>
            </a:r>
          </a:p>
        </p:txBody>
      </p:sp>
      <p:pic>
        <p:nvPicPr>
          <p:cNvPr id="688" name="그림 32" descr="그림 32"/>
          <p:cNvPicPr>
            <a:picLocks noChangeAspect="1"/>
          </p:cNvPicPr>
          <p:nvPr/>
        </p:nvPicPr>
        <p:blipFill>
          <a:blip r:embed="rId2"/>
          <a:srcRect t="11706" b="14868"/>
          <a:stretch>
            <a:fillRect/>
          </a:stretch>
        </p:blipFill>
        <p:spPr>
          <a:xfrm>
            <a:off x="2655517" y="984641"/>
            <a:ext cx="1506227" cy="1769049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689" name="그림 33" descr="그림 33"/>
          <p:cNvPicPr>
            <a:picLocks noChangeAspect="1"/>
          </p:cNvPicPr>
          <p:nvPr/>
        </p:nvPicPr>
        <p:blipFill>
          <a:blip r:embed="rId3"/>
          <a:srcRect b="33333"/>
          <a:stretch>
            <a:fillRect/>
          </a:stretch>
        </p:blipFill>
        <p:spPr>
          <a:xfrm>
            <a:off x="6038085" y="968278"/>
            <a:ext cx="1511851" cy="1584178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pic>
        <p:nvPicPr>
          <p:cNvPr id="690" name="그림 36" descr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20" y="984641"/>
            <a:ext cx="1506227" cy="1380708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691" name="그림 38" descr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20" y="2375617"/>
            <a:ext cx="1506227" cy="571810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sp>
        <p:nvSpPr>
          <p:cNvPr id="692" name="직사각형 39"/>
          <p:cNvSpPr txBox="1"/>
          <p:nvPr/>
        </p:nvSpPr>
        <p:spPr>
          <a:xfrm>
            <a:off x="1454720" y="2947425"/>
            <a:ext cx="649225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808080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</a:lstStyle>
          <a:p>
            <a:r>
              <a:t>소비 리포트</a:t>
            </a:r>
          </a:p>
        </p:txBody>
      </p:sp>
      <p:sp>
        <p:nvSpPr>
          <p:cNvPr id="693" name="직사각형 40"/>
          <p:cNvSpPr txBox="1"/>
          <p:nvPr/>
        </p:nvSpPr>
        <p:spPr>
          <a:xfrm>
            <a:off x="3054038" y="2753689"/>
            <a:ext cx="71151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808080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lvl1pPr>
          </a:lstStyle>
          <a:p>
            <a:r>
              <a:t>카테고리 비교</a:t>
            </a:r>
          </a:p>
        </p:txBody>
      </p:sp>
      <p:pic>
        <p:nvPicPr>
          <p:cNvPr id="694" name="그림 41" descr="그림 41"/>
          <p:cNvPicPr>
            <a:picLocks noChangeAspect="1"/>
          </p:cNvPicPr>
          <p:nvPr/>
        </p:nvPicPr>
        <p:blipFill>
          <a:blip r:embed="rId6"/>
          <a:srcRect t="15656"/>
          <a:stretch>
            <a:fillRect/>
          </a:stretch>
        </p:blipFill>
        <p:spPr>
          <a:xfrm>
            <a:off x="2655517" y="3188095"/>
            <a:ext cx="1506227" cy="1591556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695" name="그림 42" descr="그림 42"/>
          <p:cNvPicPr>
            <a:picLocks noChangeAspect="1"/>
          </p:cNvPicPr>
          <p:nvPr/>
        </p:nvPicPr>
        <p:blipFill>
          <a:blip r:embed="rId7"/>
          <a:srcRect b="47083"/>
          <a:stretch>
            <a:fillRect/>
          </a:stretch>
        </p:blipFill>
        <p:spPr>
          <a:xfrm>
            <a:off x="6043709" y="3102299"/>
            <a:ext cx="1506227" cy="1440161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sp>
        <p:nvSpPr>
          <p:cNvPr id="696" name="TextBox 43"/>
          <p:cNvSpPr txBox="1"/>
          <p:nvPr/>
        </p:nvSpPr>
        <p:spPr>
          <a:xfrm>
            <a:off x="4532034" y="3893242"/>
            <a:ext cx="1141386" cy="31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소비 현황</a:t>
            </a:r>
          </a:p>
        </p:txBody>
      </p:sp>
      <p:sp>
        <p:nvSpPr>
          <p:cNvPr id="697" name="TextBox 44"/>
          <p:cNvSpPr txBox="1"/>
          <p:nvPr/>
        </p:nvSpPr>
        <p:spPr>
          <a:xfrm>
            <a:off x="2646962" y="4780927"/>
            <a:ext cx="1514783" cy="230832"/>
          </a:xfrm>
          <a:prstGeom prst="rect">
            <a:avLst/>
          </a:prstGeom>
          <a:solidFill>
            <a:srgbClr val="FFFFFF"/>
          </a:solidFill>
          <a:ln w="12700">
            <a:solidFill>
              <a:srgbClr val="B9CDE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900"/>
            </a:pPr>
            <a:r>
              <a:rPr lang="ko-KR" altLang="en-US"/>
              <a:t>지난달 대비 확인 </a:t>
            </a:r>
            <a:r>
              <a:rPr lang="en-US" altLang="ko-KR"/>
              <a:t>X</a:t>
            </a:r>
          </a:p>
        </p:txBody>
      </p:sp>
      <p:sp>
        <p:nvSpPr>
          <p:cNvPr id="698" name="TextBox 45"/>
          <p:cNvSpPr txBox="1"/>
          <p:nvPr/>
        </p:nvSpPr>
        <p:spPr>
          <a:xfrm>
            <a:off x="6038085" y="4505414"/>
            <a:ext cx="1506227" cy="230832"/>
          </a:xfrm>
          <a:prstGeom prst="rect">
            <a:avLst/>
          </a:prstGeom>
          <a:solidFill>
            <a:srgbClr val="FFFFFF"/>
          </a:solidFill>
          <a:ln w="127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900"/>
            </a:pPr>
            <a:r>
              <a:rPr lang="ko-KR" altLang="en-US"/>
              <a:t>지난달 대비 확인 </a:t>
            </a:r>
            <a:r>
              <a:rPr lang="en-US" altLang="ko-KR"/>
              <a:t>O</a:t>
            </a:r>
          </a:p>
        </p:txBody>
      </p:sp>
      <p:pic>
        <p:nvPicPr>
          <p:cNvPr id="699" name="그림 3" descr="그림 3"/>
          <p:cNvPicPr>
            <a:picLocks noChangeAspect="1"/>
          </p:cNvPicPr>
          <p:nvPr/>
        </p:nvPicPr>
        <p:blipFill>
          <a:blip r:embed="rId8"/>
          <a:srcRect b="38487"/>
          <a:stretch>
            <a:fillRect/>
          </a:stretch>
        </p:blipFill>
        <p:spPr>
          <a:xfrm>
            <a:off x="2659858" y="5472297"/>
            <a:ext cx="1506227" cy="1609607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700" name="그림 4" descr="그림 4"/>
          <p:cNvPicPr>
            <a:picLocks noChangeAspect="1"/>
          </p:cNvPicPr>
          <p:nvPr/>
        </p:nvPicPr>
        <p:blipFill>
          <a:blip r:embed="rId9"/>
          <a:srcRect t="13470" r="17132" b="56493"/>
          <a:stretch>
            <a:fillRect/>
          </a:stretch>
        </p:blipFill>
        <p:spPr>
          <a:xfrm>
            <a:off x="6040046" y="5477428"/>
            <a:ext cx="1936403" cy="1124346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pic>
        <p:nvPicPr>
          <p:cNvPr id="701" name="그림 11" descr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1437" y="5374132"/>
            <a:ext cx="1936403" cy="1445952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sp>
        <p:nvSpPr>
          <p:cNvPr id="702" name="직사각형 12"/>
          <p:cNvSpPr/>
          <p:nvPr/>
        </p:nvSpPr>
        <p:spPr>
          <a:xfrm>
            <a:off x="6040046" y="5883188"/>
            <a:ext cx="1936403" cy="458334"/>
          </a:xfrm>
          <a:prstGeom prst="rect">
            <a:avLst/>
          </a:prstGeom>
          <a:ln w="12700">
            <a:solidFill>
              <a:srgbClr val="C00000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pPr>
            <a:endParaRPr/>
          </a:p>
        </p:txBody>
      </p:sp>
      <p:sp>
        <p:nvSpPr>
          <p:cNvPr id="705" name="직선 화살표 연결선 16"/>
          <p:cNvSpPr/>
          <p:nvPr/>
        </p:nvSpPr>
        <p:spPr>
          <a:xfrm>
            <a:off x="7982749" y="6103449"/>
            <a:ext cx="382340" cy="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C00000"/>
            </a:solidFill>
            <a:prstDash val="dash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04" name="TextBox 17"/>
          <p:cNvSpPr txBox="1"/>
          <p:nvPr/>
        </p:nvSpPr>
        <p:spPr>
          <a:xfrm>
            <a:off x="4636678" y="6004440"/>
            <a:ext cx="1141387" cy="31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또래 소비 비교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7DFF11-0196-5ACA-B324-1976DBDCFF67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FEF55FC-5F58-FDCF-AF8F-77E3A1FF0D70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170EB08-F466-09A2-581F-904094CA4F0D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791072-EA0F-0FF0-1C29-775DD4103BA0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C649F1-A3D9-BE1D-8DD8-292027EDAC0E}"/>
                </a:ext>
              </a:extLst>
            </p:cNvPr>
            <p:cNvSpPr txBox="1"/>
            <p:nvPr/>
          </p:nvSpPr>
          <p:spPr>
            <a:xfrm>
              <a:off x="911985" y="145363"/>
              <a:ext cx="25866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소비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분석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서비스 비교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머니버스 및 경쟁 플랫폼 현황"/>
          <p:cNvSpPr txBox="1"/>
          <p:nvPr/>
        </p:nvSpPr>
        <p:spPr>
          <a:xfrm>
            <a:off x="3100413" y="2824143"/>
            <a:ext cx="4492573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267368" indent="-267368">
              <a:buSzPct val="100000"/>
              <a:buAutoNum type="arabicPeriod"/>
            </a:lvl1pPr>
          </a:lstStyle>
          <a:p>
            <a:pPr marL="0" indent="0" algn="ctr">
              <a:buNone/>
            </a:pPr>
            <a:r>
              <a:rPr lang="ko-KR" altLang="en-US" sz="2800"/>
              <a:t>머니버스 서비스 개선을 위한</a:t>
            </a:r>
            <a:endParaRPr lang="en-US" altLang="ko-KR" sz="2800"/>
          </a:p>
          <a:p>
            <a:pPr marL="0" indent="0" algn="ctr">
              <a:buNone/>
            </a:pPr>
            <a:r>
              <a:rPr lang="en-US" sz="2800"/>
              <a:t>Toss </a:t>
            </a:r>
            <a:r>
              <a:rPr lang="ko-KR" altLang="en-US" sz="2800"/>
              <a:t>자산관리 서비스 비교</a:t>
            </a:r>
            <a:endParaRPr sz="280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D3F57B55-0E7C-86B6-814D-9F4BCBFFCC98}"/>
              </a:ext>
            </a:extLst>
          </p:cNvPr>
          <p:cNvSpPr txBox="1">
            <a:spLocks/>
          </p:cNvSpPr>
          <p:nvPr/>
        </p:nvSpPr>
        <p:spPr>
          <a:xfrm>
            <a:off x="4230989" y="4317617"/>
            <a:ext cx="2231419" cy="360041"/>
          </a:xfrm>
          <a:prstGeom prst="rect">
            <a:avLst/>
          </a:prstGeom>
        </p:spPr>
        <p:txBody>
          <a:bodyPr/>
          <a:lstStyle>
            <a:lvl1pPr marL="373326" marR="0" indent="-373326" algn="l" defTabSz="99553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neShinhan Medium"/>
              </a:defRPr>
            </a:lvl1pPr>
            <a:lvl2pPr marL="860726" marR="0" indent="-362958" algn="l" defTabSz="99553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neShinhan Medium"/>
              </a:defRPr>
            </a:lvl2pPr>
            <a:lvl3pPr marL="1330573" marR="0" indent="-335037" algn="l" defTabSz="99553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neShinhan Medium"/>
              </a:defRPr>
            </a:lvl3pPr>
            <a:lvl4pPr marL="1889259" marR="0" indent="-395953" algn="l" defTabSz="99553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neShinhan Medium"/>
              </a:defRPr>
            </a:lvl4pPr>
            <a:lvl5pPr marL="2387027" marR="0" indent="-395953" algn="l" defTabSz="99553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neShinhan Medium"/>
              </a:defRPr>
            </a:lvl5pPr>
            <a:lvl6pPr marL="2884795" marR="0" indent="-395953" algn="l" defTabSz="99553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neShinhan Medium"/>
              </a:defRPr>
            </a:lvl6pPr>
            <a:lvl7pPr marL="3382564" marR="0" indent="-395953" algn="l" defTabSz="99553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neShinhan Medium"/>
              </a:defRPr>
            </a:lvl7pPr>
            <a:lvl8pPr marL="3880333" marR="0" indent="-395952" algn="l" defTabSz="99553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neShinhan Medium"/>
              </a:defRPr>
            </a:lvl8pPr>
            <a:lvl9pPr marL="4378102" marR="0" indent="-395952" algn="l" defTabSz="99553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neShinhan Medium"/>
              </a:defRPr>
            </a:lvl9pPr>
          </a:lstStyle>
          <a:p>
            <a:pPr marL="0" indent="0" defTabSz="786475" hangingPunct="1">
              <a:lnSpc>
                <a:spcPct val="90000"/>
              </a:lnSpc>
              <a:spcBef>
                <a:spcPts val="300"/>
              </a:spcBef>
              <a:buNone/>
              <a:defRPr sz="1422">
                <a:solidFill>
                  <a:srgbClr val="17375E"/>
                </a:solidFill>
                <a:latin typeface="+mj-lt"/>
                <a:ea typeface="+mj-ea"/>
                <a:cs typeface="+mj-cs"/>
                <a:sym typeface="OneShinhan Medium"/>
              </a:defRPr>
            </a:pPr>
            <a:r>
              <a:rPr lang="ko-KR" altLang="en-US" sz="1422">
                <a:solidFill>
                  <a:srgbClr val="17375E"/>
                </a:solidFill>
              </a:rPr>
              <a:t>정보개발부 </a:t>
            </a:r>
            <a:r>
              <a:rPr lang="en-US" altLang="ko-KR" sz="1422">
                <a:solidFill>
                  <a:srgbClr val="17375E"/>
                </a:solidFill>
              </a:rPr>
              <a:t>Mydata Cell</a:t>
            </a:r>
            <a:endParaRPr lang="en-US" sz="1422">
              <a:solidFill>
                <a:srgbClr val="17375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8A7D5F-0753-8603-B51A-6D3D1E4A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81" y="6136143"/>
            <a:ext cx="1857634" cy="6382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모서리가 둥근 직사각형 14"/>
          <p:cNvGrpSpPr/>
          <p:nvPr/>
        </p:nvGrpSpPr>
        <p:grpSpPr>
          <a:xfrm>
            <a:off x="4720592" y="625679"/>
            <a:ext cx="805291" cy="320041"/>
            <a:chOff x="0" y="0"/>
            <a:chExt cx="805289" cy="320040"/>
          </a:xfrm>
        </p:grpSpPr>
        <p:sp>
          <p:nvSpPr>
            <p:cNvPr id="713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pic>
        <p:nvPicPr>
          <p:cNvPr id="716" name="그림 6" descr="그림 6"/>
          <p:cNvPicPr>
            <a:picLocks noChangeAspect="1"/>
          </p:cNvPicPr>
          <p:nvPr/>
        </p:nvPicPr>
        <p:blipFill>
          <a:blip r:embed="rId2"/>
          <a:srcRect b="28366"/>
          <a:stretch>
            <a:fillRect/>
          </a:stretch>
        </p:blipFill>
        <p:spPr>
          <a:xfrm>
            <a:off x="4374621" y="1097721"/>
            <a:ext cx="1503223" cy="1177504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pic>
        <p:nvPicPr>
          <p:cNvPr id="717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265" y="1086866"/>
            <a:ext cx="1503223" cy="1565857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pic>
        <p:nvPicPr>
          <p:cNvPr id="718" name="그림 34" descr="그림 34"/>
          <p:cNvPicPr>
            <a:picLocks noChangeAspect="1"/>
          </p:cNvPicPr>
          <p:nvPr/>
        </p:nvPicPr>
        <p:blipFill>
          <a:blip r:embed="rId4"/>
          <a:srcRect t="925" r="17132" b="52236"/>
          <a:stretch>
            <a:fillRect/>
          </a:stretch>
        </p:blipFill>
        <p:spPr>
          <a:xfrm>
            <a:off x="2746977" y="1097721"/>
            <a:ext cx="1503223" cy="1361094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sp>
        <p:nvSpPr>
          <p:cNvPr id="719" name="TextBox 35"/>
          <p:cNvSpPr txBox="1"/>
          <p:nvPr/>
        </p:nvSpPr>
        <p:spPr>
          <a:xfrm>
            <a:off x="3664101" y="2709354"/>
            <a:ext cx="2924263" cy="31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소비 데이터 기반 다양한 서비스 진입점 제공</a:t>
            </a:r>
          </a:p>
        </p:txBody>
      </p:sp>
      <p:pic>
        <p:nvPicPr>
          <p:cNvPr id="720" name="붙여넣은 동영상.png" descr="붙여넣은 동영상.png"/>
          <p:cNvPicPr>
            <a:picLocks noChangeAspect="1"/>
          </p:cNvPicPr>
          <p:nvPr/>
        </p:nvPicPr>
        <p:blipFill>
          <a:blip r:embed="rId5"/>
          <a:srcRect t="20826" b="55841"/>
          <a:stretch>
            <a:fillRect/>
          </a:stretch>
        </p:blipFill>
        <p:spPr>
          <a:xfrm>
            <a:off x="4090977" y="3542391"/>
            <a:ext cx="2176618" cy="1100342"/>
          </a:xfrm>
          <a:prstGeom prst="rect">
            <a:avLst/>
          </a:prstGeom>
          <a:ln w="12700">
            <a:solidFill>
              <a:srgbClr val="F6D6B9"/>
            </a:solidFill>
            <a:miter lim="400000"/>
          </a:ln>
        </p:spPr>
      </p:pic>
      <p:pic>
        <p:nvPicPr>
          <p:cNvPr id="721" name="붙여넣은 동영상.png" descr="붙여넣은 동영상.png"/>
          <p:cNvPicPr>
            <a:picLocks noChangeAspect="1"/>
          </p:cNvPicPr>
          <p:nvPr/>
        </p:nvPicPr>
        <p:blipFill>
          <a:blip r:embed="rId6"/>
          <a:srcRect t="9874" b="60992"/>
          <a:stretch>
            <a:fillRect/>
          </a:stretch>
        </p:blipFill>
        <p:spPr>
          <a:xfrm>
            <a:off x="4103717" y="4772119"/>
            <a:ext cx="2176618" cy="1373927"/>
          </a:xfrm>
          <a:prstGeom prst="rect">
            <a:avLst/>
          </a:prstGeom>
          <a:ln w="12700">
            <a:solidFill>
              <a:srgbClr val="F6D6B9"/>
            </a:solidFill>
            <a:miter lim="400000"/>
          </a:ln>
        </p:spPr>
      </p:pic>
      <p:sp>
        <p:nvSpPr>
          <p:cNvPr id="722" name="TextBox 35"/>
          <p:cNvSpPr txBox="1"/>
          <p:nvPr/>
        </p:nvSpPr>
        <p:spPr>
          <a:xfrm>
            <a:off x="4084814" y="6147945"/>
            <a:ext cx="2189164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데이터</a:t>
            </a:r>
            <a:r>
              <a:rPr lang="ko-KR" altLang="en-US"/>
              <a:t> 기반</a:t>
            </a:r>
            <a:r>
              <a:t> 흥미 유도 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9FFA8C-106E-7143-FB05-FB112FB79F31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BB4F4B8-3A1A-52F3-E647-E30DAD2F843F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A5F9A62-D055-EECB-9AFA-0131BDCBDC0F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8F645C-044B-DD63-2D6E-954198480FB8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110B38-AFC0-6F96-31D8-61563E44600E}"/>
                </a:ext>
              </a:extLst>
            </p:cNvPr>
            <p:cNvSpPr txBox="1"/>
            <p:nvPr/>
          </p:nvSpPr>
          <p:spPr>
            <a:xfrm>
              <a:off x="911985" y="145363"/>
              <a:ext cx="25866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소비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분석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서비스 비교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모서리가 둥근 직사각형 13"/>
          <p:cNvGrpSpPr/>
          <p:nvPr/>
        </p:nvGrpSpPr>
        <p:grpSpPr>
          <a:xfrm>
            <a:off x="3153531" y="584492"/>
            <a:ext cx="805291" cy="279454"/>
            <a:chOff x="0" y="20293"/>
            <a:chExt cx="805289" cy="279453"/>
          </a:xfrm>
        </p:grpSpPr>
        <p:sp>
          <p:nvSpPr>
            <p:cNvPr id="730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735" name="모서리가 둥근 직사각형 14"/>
          <p:cNvGrpSpPr/>
          <p:nvPr/>
        </p:nvGrpSpPr>
        <p:grpSpPr>
          <a:xfrm>
            <a:off x="3153428" y="4058782"/>
            <a:ext cx="805291" cy="320041"/>
            <a:chOff x="0" y="0"/>
            <a:chExt cx="805289" cy="320040"/>
          </a:xfrm>
        </p:grpSpPr>
        <p:sp>
          <p:nvSpPr>
            <p:cNvPr id="733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grpSp>
        <p:nvGrpSpPr>
          <p:cNvPr id="741" name="그룹 58"/>
          <p:cNvGrpSpPr/>
          <p:nvPr/>
        </p:nvGrpSpPr>
        <p:grpSpPr>
          <a:xfrm>
            <a:off x="158950" y="4157413"/>
            <a:ext cx="6759575" cy="3280383"/>
            <a:chOff x="0" y="0"/>
            <a:chExt cx="6759574" cy="3280382"/>
          </a:xfrm>
        </p:grpSpPr>
        <p:pic>
          <p:nvPicPr>
            <p:cNvPr id="736" name="그림 53" descr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1534"/>
              <a:ext cx="1817362" cy="2776967"/>
            </a:xfrm>
            <a:prstGeom prst="rect">
              <a:avLst/>
            </a:prstGeom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</p:pic>
        <p:pic>
          <p:nvPicPr>
            <p:cNvPr id="737" name="그림 54" descr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6350" y="292518"/>
              <a:ext cx="1782589" cy="2775984"/>
            </a:xfrm>
            <a:prstGeom prst="rect">
              <a:avLst/>
            </a:prstGeom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</p:pic>
        <p:pic>
          <p:nvPicPr>
            <p:cNvPr id="738" name="그림 55" descr="그림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8938" y="291534"/>
              <a:ext cx="1580319" cy="2775983"/>
            </a:xfrm>
            <a:prstGeom prst="rect">
              <a:avLst/>
            </a:prstGeom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</p:pic>
        <p:pic>
          <p:nvPicPr>
            <p:cNvPr id="739" name="그림 56" descr="그림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9256" y="0"/>
              <a:ext cx="1580319" cy="1680019"/>
            </a:xfrm>
            <a:prstGeom prst="rect">
              <a:avLst/>
            </a:prstGeom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</p:pic>
        <p:pic>
          <p:nvPicPr>
            <p:cNvPr id="740" name="그림 57" descr="그림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9256" y="1680026"/>
              <a:ext cx="1580319" cy="1600357"/>
            </a:xfrm>
            <a:prstGeom prst="rect">
              <a:avLst/>
            </a:prstGeom>
            <a:ln w="12700" cap="flat">
              <a:solidFill>
                <a:srgbClr val="FCD5B5"/>
              </a:solidFill>
              <a:prstDash val="solid"/>
              <a:round/>
            </a:ln>
            <a:effectLst/>
          </p:spPr>
        </p:pic>
      </p:grpSp>
      <p:grpSp>
        <p:nvGrpSpPr>
          <p:cNvPr id="746" name="그룹 99"/>
          <p:cNvGrpSpPr/>
          <p:nvPr/>
        </p:nvGrpSpPr>
        <p:grpSpPr>
          <a:xfrm>
            <a:off x="342723" y="901597"/>
            <a:ext cx="6575803" cy="2670050"/>
            <a:chOff x="-1" y="0"/>
            <a:chExt cx="6575801" cy="2670048"/>
          </a:xfrm>
        </p:grpSpPr>
        <p:pic>
          <p:nvPicPr>
            <p:cNvPr id="742" name="그림 100" descr="그림 10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0"/>
              <a:ext cx="1536924" cy="2670048"/>
            </a:xfrm>
            <a:prstGeom prst="rect">
              <a:avLst/>
            </a:prstGeom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</p:pic>
        <p:pic>
          <p:nvPicPr>
            <p:cNvPr id="743" name="그림 101" descr="그림 10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36922" y="356581"/>
              <a:ext cx="1846671" cy="2313467"/>
            </a:xfrm>
            <a:prstGeom prst="rect">
              <a:avLst/>
            </a:prstGeom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</p:pic>
        <p:pic>
          <p:nvPicPr>
            <p:cNvPr id="744" name="그림 102" descr="그림 10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83591" y="0"/>
              <a:ext cx="1669264" cy="2670048"/>
            </a:xfrm>
            <a:prstGeom prst="rect">
              <a:avLst/>
            </a:prstGeom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</p:pic>
        <p:pic>
          <p:nvPicPr>
            <p:cNvPr id="745" name="그림 103" descr="그림 10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52854" y="0"/>
              <a:ext cx="1522946" cy="2670048"/>
            </a:xfrm>
            <a:prstGeom prst="rect">
              <a:avLst/>
            </a:prstGeom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</p:pic>
      </p:grpSp>
      <p:sp>
        <p:nvSpPr>
          <p:cNvPr id="747" name="직선 연결선 17"/>
          <p:cNvSpPr/>
          <p:nvPr/>
        </p:nvSpPr>
        <p:spPr>
          <a:xfrm flipV="1">
            <a:off x="7117399" y="467658"/>
            <a:ext cx="1" cy="6928871"/>
          </a:xfrm>
          <a:prstGeom prst="line">
            <a:avLst/>
          </a:prstGeom>
          <a:ln w="12700">
            <a:solidFill>
              <a:srgbClr val="C6A7A7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9" name="소비 현황…"/>
          <p:cNvSpPr txBox="1"/>
          <p:nvPr/>
        </p:nvSpPr>
        <p:spPr>
          <a:xfrm>
            <a:off x="2049859" y="3606566"/>
            <a:ext cx="144366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/>
            </a:pPr>
            <a:r>
              <a:rPr lang="ko-KR" altLang="en-US"/>
              <a:t>소비 현황</a:t>
            </a:r>
          </a:p>
          <a:p>
            <a:pPr algn="ctr">
              <a:defRPr sz="1000"/>
            </a:pPr>
            <a:r>
              <a:rPr lang="en-US" altLang="ko-KR"/>
              <a:t>(</a:t>
            </a:r>
            <a:r>
              <a:rPr lang="ko-KR" altLang="en-US"/>
              <a:t>한눈에 </a:t>
            </a:r>
            <a:r>
              <a:rPr lang="en-US" altLang="ko-KR"/>
              <a:t>Tab &gt; </a:t>
            </a:r>
            <a:r>
              <a:rPr lang="ko-KR" altLang="en-US"/>
              <a:t>소비분석</a:t>
            </a:r>
            <a:r>
              <a:rPr lang="en-US" altLang="ko-KR"/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70" name="카테고리 비교…"/>
          <p:cNvSpPr txBox="1"/>
          <p:nvPr/>
        </p:nvSpPr>
        <p:spPr>
          <a:xfrm>
            <a:off x="3760569" y="3606566"/>
            <a:ext cx="160075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/>
            </a:pPr>
            <a:r>
              <a:rPr lang="ko-KR" altLang="en-US"/>
              <a:t>카테고리 비교</a:t>
            </a:r>
          </a:p>
          <a:p>
            <a:pPr algn="ctr">
              <a:defRPr sz="1000"/>
            </a:pPr>
            <a:r>
              <a:rPr lang="en-US" altLang="ko-KR"/>
              <a:t>(</a:t>
            </a:r>
            <a:r>
              <a:rPr lang="ko-KR" altLang="en-US"/>
              <a:t>소비 </a:t>
            </a:r>
            <a:r>
              <a:rPr lang="en-US" altLang="ko-KR"/>
              <a:t>Tab &gt; </a:t>
            </a:r>
            <a:r>
              <a:rPr lang="ko-KR" altLang="en-US"/>
              <a:t>카테고리 비교</a:t>
            </a:r>
            <a:r>
              <a:rPr lang="en-US" altLang="ko-KR"/>
              <a:t>)</a:t>
            </a:r>
          </a:p>
        </p:txBody>
      </p:sp>
      <p:sp>
        <p:nvSpPr>
          <p:cNvPr id="771" name="소비분석…"/>
          <p:cNvSpPr txBox="1"/>
          <p:nvPr/>
        </p:nvSpPr>
        <p:spPr>
          <a:xfrm>
            <a:off x="406713" y="3618517"/>
            <a:ext cx="132183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/>
            </a:pPr>
            <a:r>
              <a:rPr lang="ko-KR" altLang="en-US"/>
              <a:t>소비분석</a:t>
            </a:r>
          </a:p>
          <a:p>
            <a:pPr algn="ctr">
              <a:defRPr sz="1000"/>
            </a:pPr>
            <a:r>
              <a:rPr lang="en-US" altLang="ko-KR"/>
              <a:t>(</a:t>
            </a:r>
            <a:r>
              <a:rPr lang="ko-KR" altLang="en-US"/>
              <a:t>소비</a:t>
            </a:r>
            <a:r>
              <a:rPr lang="en-US" altLang="ko-KR"/>
              <a:t>Tab &gt; </a:t>
            </a:r>
            <a:r>
              <a:rPr lang="ko-KR" altLang="en-US"/>
              <a:t>소비 분석</a:t>
            </a:r>
            <a:r>
              <a:rPr lang="en-US" altLang="ko-KR"/>
              <a:t>)</a:t>
            </a:r>
          </a:p>
        </p:txBody>
      </p:sp>
      <p:sp>
        <p:nvSpPr>
          <p:cNvPr id="772" name="소비리포트, 가계부…"/>
          <p:cNvSpPr txBox="1"/>
          <p:nvPr/>
        </p:nvSpPr>
        <p:spPr>
          <a:xfrm>
            <a:off x="5310188" y="3602431"/>
            <a:ext cx="169373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/>
            </a:pPr>
            <a:r>
              <a:rPr lang="ko-KR" altLang="en-US"/>
              <a:t>소비리포트</a:t>
            </a:r>
            <a:r>
              <a:rPr lang="en-US" altLang="ko-KR"/>
              <a:t>, </a:t>
            </a:r>
            <a:r>
              <a:rPr lang="ko-KR" altLang="en-US"/>
              <a:t>가계부</a:t>
            </a:r>
          </a:p>
          <a:p>
            <a:pPr algn="ctr">
              <a:defRPr sz="1000"/>
            </a:pPr>
            <a:r>
              <a:rPr lang="en-US" altLang="ko-KR"/>
              <a:t>(</a:t>
            </a:r>
            <a:r>
              <a:rPr lang="ko-KR" altLang="en-US"/>
              <a:t>카테고리 비교 </a:t>
            </a:r>
            <a:r>
              <a:rPr lang="en-US" altLang="ko-KR"/>
              <a:t>&gt; </a:t>
            </a:r>
            <a:r>
              <a:rPr lang="ko-KR" altLang="en-US"/>
              <a:t>소비리포트</a:t>
            </a:r>
            <a:r>
              <a:rPr lang="en-US" altLang="ko-KR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F8A64B-B414-5584-6A1C-AF2A2B9D2507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965911D-A9A9-6E9D-1B44-9F70F295DC78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E1BE1E1-AF2A-C6DC-C368-37145D0CC21B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263102-D3F1-1862-2BF9-E9BE02AD3846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7622AC-80FA-9472-6D9A-F0E99B9C9F4D}"/>
                </a:ext>
              </a:extLst>
            </p:cNvPr>
            <p:cNvSpPr txBox="1"/>
            <p:nvPr/>
          </p:nvSpPr>
          <p:spPr>
            <a:xfrm>
              <a:off x="911985" y="145363"/>
              <a:ext cx="260263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소비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분석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</a:t>
              </a:r>
              <a:r>
                <a:rPr lang="en-US" altLang="ko-KR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UI/UX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비교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0BE368-C070-EF76-9C07-EE532D21DA19}"/>
              </a:ext>
            </a:extLst>
          </p:cNvPr>
          <p:cNvGrpSpPr/>
          <p:nvPr/>
        </p:nvGrpSpPr>
        <p:grpSpPr>
          <a:xfrm>
            <a:off x="7516885" y="2842124"/>
            <a:ext cx="2664301" cy="523401"/>
            <a:chOff x="7165348" y="2594447"/>
            <a:chExt cx="2443242" cy="45306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1E7165E-9EEB-872B-D326-0A30E31E062F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9288CBF-22CD-245B-8F2C-7726111F249D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2E884C4E-31A1-5DC7-2BC7-3B3A59D9F7D8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1C5A87-7FFE-CD8E-795B-C4E7F447C598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비슷한 서비스인데 흩어져 있는 화면들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A283B-E062-F7C4-8CAD-2516CB3F393E}"/>
              </a:ext>
            </a:extLst>
          </p:cNvPr>
          <p:cNvGrpSpPr/>
          <p:nvPr/>
        </p:nvGrpSpPr>
        <p:grpSpPr>
          <a:xfrm>
            <a:off x="7516519" y="3590764"/>
            <a:ext cx="2664301" cy="523401"/>
            <a:chOff x="7165348" y="2594447"/>
            <a:chExt cx="2443242" cy="45306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AD9ECC-6487-8BAF-4780-F7B802D9E5E0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0FEEF6DE-6A11-186C-260D-CEB9806B0F66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AF0C8D96-5F43-BD1A-52FA-73BF328FDAC0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EFA9C8-8D79-69B5-A027-D9CB08366A1F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서비스명과 서비스의 괴리 </a:t>
              </a:r>
              <a:r>
                <a:rPr lang="en-US" altLang="ko-KR" sz="1100"/>
                <a:t>(</a:t>
              </a:r>
              <a:r>
                <a:rPr lang="ko-KR" altLang="en-US" sz="1100"/>
                <a:t>소비분석</a:t>
              </a:r>
              <a:r>
                <a:rPr lang="en-US" altLang="ko-KR" sz="1100"/>
                <a:t>)</a:t>
              </a:r>
              <a:endParaRPr lang="ko-KR" altLang="en-US" sz="110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95C735F-354B-D4E6-EE38-841B99B179D4}"/>
              </a:ext>
            </a:extLst>
          </p:cNvPr>
          <p:cNvGrpSpPr/>
          <p:nvPr/>
        </p:nvGrpSpPr>
        <p:grpSpPr>
          <a:xfrm>
            <a:off x="7516518" y="4336985"/>
            <a:ext cx="2664301" cy="523401"/>
            <a:chOff x="7165348" y="2594447"/>
            <a:chExt cx="2443242" cy="45306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4F54E08-3FF4-1A42-DF0D-E95351E67027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A7714305-10CD-DEBE-E12F-F3AD8F7C5FB9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C9B10B5-F641-1A0D-9416-973D4F2C7C18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16B11D-92D3-2DF9-C0E1-17D0319D3F11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토스는 소비와 관련된 서비스 유도</a:t>
              </a:r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Picture 13" descr="Picture 13"/>
          <p:cNvPicPr>
            <a:picLocks noChangeAspect="1"/>
          </p:cNvPicPr>
          <p:nvPr/>
        </p:nvPicPr>
        <p:blipFill>
          <a:blip r:embed="rId2"/>
          <a:srcRect t="8903" b="55409"/>
          <a:stretch>
            <a:fillRect/>
          </a:stretch>
        </p:blipFill>
        <p:spPr>
          <a:xfrm>
            <a:off x="5894055" y="1033066"/>
            <a:ext cx="1861153" cy="1368153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grpSp>
        <p:nvGrpSpPr>
          <p:cNvPr id="783" name="모서리가 둥근 직사각형 13"/>
          <p:cNvGrpSpPr/>
          <p:nvPr/>
        </p:nvGrpSpPr>
        <p:grpSpPr>
          <a:xfrm>
            <a:off x="3005986" y="636448"/>
            <a:ext cx="805291" cy="279454"/>
            <a:chOff x="0" y="20293"/>
            <a:chExt cx="805289" cy="279453"/>
          </a:xfrm>
        </p:grpSpPr>
        <p:sp>
          <p:nvSpPr>
            <p:cNvPr id="781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786" name="모서리가 둥근 직사각형 14"/>
          <p:cNvGrpSpPr/>
          <p:nvPr/>
        </p:nvGrpSpPr>
        <p:grpSpPr>
          <a:xfrm>
            <a:off x="6421986" y="616154"/>
            <a:ext cx="805291" cy="320041"/>
            <a:chOff x="0" y="0"/>
            <a:chExt cx="805289" cy="320040"/>
          </a:xfrm>
        </p:grpSpPr>
        <p:sp>
          <p:nvSpPr>
            <p:cNvPr id="784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pic>
        <p:nvPicPr>
          <p:cNvPr id="787" name="그림 26" descr="그림 26"/>
          <p:cNvPicPr>
            <a:picLocks noChangeAspect="1"/>
          </p:cNvPicPr>
          <p:nvPr/>
        </p:nvPicPr>
        <p:blipFill>
          <a:blip r:embed="rId3"/>
          <a:srcRect b="13480"/>
          <a:stretch>
            <a:fillRect/>
          </a:stretch>
        </p:blipFill>
        <p:spPr>
          <a:xfrm>
            <a:off x="2401526" y="1051316"/>
            <a:ext cx="2014210" cy="1687834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788" name="그림 27" descr="그림 27"/>
          <p:cNvPicPr>
            <a:picLocks noChangeAspect="1"/>
          </p:cNvPicPr>
          <p:nvPr/>
        </p:nvPicPr>
        <p:blipFill>
          <a:blip r:embed="rId4"/>
          <a:srcRect t="36993" b="20816"/>
          <a:stretch>
            <a:fillRect/>
          </a:stretch>
        </p:blipFill>
        <p:spPr>
          <a:xfrm>
            <a:off x="306138" y="2254834"/>
            <a:ext cx="2014211" cy="968631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789" name="그림 28" descr="그림 28"/>
          <p:cNvPicPr>
            <a:picLocks noChangeAspect="1"/>
          </p:cNvPicPr>
          <p:nvPr/>
        </p:nvPicPr>
        <p:blipFill>
          <a:blip r:embed="rId5"/>
          <a:srcRect b="27849"/>
          <a:stretch>
            <a:fillRect/>
          </a:stretch>
        </p:blipFill>
        <p:spPr>
          <a:xfrm>
            <a:off x="306140" y="1051316"/>
            <a:ext cx="2014210" cy="1217766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sp>
        <p:nvSpPr>
          <p:cNvPr id="790" name="TextBox 29"/>
          <p:cNvSpPr txBox="1"/>
          <p:nvPr/>
        </p:nvSpPr>
        <p:spPr>
          <a:xfrm>
            <a:off x="4584203" y="1688227"/>
            <a:ext cx="1141386" cy="31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상품 추천</a:t>
            </a:r>
          </a:p>
        </p:txBody>
      </p:sp>
      <p:pic>
        <p:nvPicPr>
          <p:cNvPr id="791" name="Picture 13" descr="Picture 13"/>
          <p:cNvPicPr>
            <a:picLocks noChangeAspect="1"/>
          </p:cNvPicPr>
          <p:nvPr/>
        </p:nvPicPr>
        <p:blipFill>
          <a:blip r:embed="rId2"/>
          <a:srcRect t="82215"/>
          <a:stretch>
            <a:fillRect/>
          </a:stretch>
        </p:blipFill>
        <p:spPr>
          <a:xfrm>
            <a:off x="7755207" y="1033066"/>
            <a:ext cx="1861153" cy="681833"/>
          </a:xfrm>
          <a:prstGeom prst="rect">
            <a:avLst/>
          </a:prstGeom>
          <a:ln w="12700">
            <a:solidFill>
              <a:srgbClr val="FCD5B5"/>
            </a:solidFill>
          </a:ln>
        </p:spPr>
      </p:pic>
      <p:sp>
        <p:nvSpPr>
          <p:cNvPr id="792" name="직선 연결선 32"/>
          <p:cNvSpPr/>
          <p:nvPr/>
        </p:nvSpPr>
        <p:spPr>
          <a:xfrm>
            <a:off x="450155" y="3327250"/>
            <a:ext cx="9649074" cy="1"/>
          </a:xfrm>
          <a:prstGeom prst="line">
            <a:avLst/>
          </a:prstGeom>
          <a:ln w="12700">
            <a:solidFill>
              <a:srgbClr val="BFBFBF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97" name="그룹 2"/>
          <p:cNvGrpSpPr/>
          <p:nvPr/>
        </p:nvGrpSpPr>
        <p:grpSpPr>
          <a:xfrm>
            <a:off x="2644845" y="3395440"/>
            <a:ext cx="1527483" cy="1450107"/>
            <a:chOff x="0" y="0"/>
            <a:chExt cx="1527481" cy="1450105"/>
          </a:xfrm>
        </p:grpSpPr>
        <p:pic>
          <p:nvPicPr>
            <p:cNvPr id="793" name="그림 31" descr="그림 31"/>
            <p:cNvPicPr>
              <a:picLocks noChangeAspect="1"/>
            </p:cNvPicPr>
            <p:nvPr/>
          </p:nvPicPr>
          <p:blipFill>
            <a:blip r:embed="rId6"/>
            <a:srcRect t="11347" b="74008"/>
            <a:stretch>
              <a:fillRect/>
            </a:stretch>
          </p:blipFill>
          <p:spPr>
            <a:xfrm>
              <a:off x="6350" y="0"/>
              <a:ext cx="1514782" cy="491715"/>
            </a:xfrm>
            <a:prstGeom prst="rect">
              <a:avLst/>
            </a:prstGeom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</p:pic>
        <p:grpSp>
          <p:nvGrpSpPr>
            <p:cNvPr id="796" name="그림 33"/>
            <p:cNvGrpSpPr/>
            <p:nvPr/>
          </p:nvGrpSpPr>
          <p:grpSpPr>
            <a:xfrm>
              <a:off x="0" y="485364"/>
              <a:ext cx="1527482" cy="964742"/>
              <a:chOff x="0" y="0"/>
              <a:chExt cx="1527481" cy="964741"/>
            </a:xfrm>
          </p:grpSpPr>
          <p:pic>
            <p:nvPicPr>
              <p:cNvPr id="794" name="image73.png" descr="image73.png"/>
              <p:cNvPicPr>
                <a:picLocks noChangeAspect="1"/>
              </p:cNvPicPr>
              <p:nvPr/>
            </p:nvPicPr>
            <p:blipFill>
              <a:blip r:embed="rId6"/>
              <a:srcRect l="1717" t="66719" b="4926"/>
              <a:stretch>
                <a:fillRect/>
              </a:stretch>
            </p:blipFill>
            <p:spPr>
              <a:xfrm>
                <a:off x="6350" y="6350"/>
                <a:ext cx="1488774" cy="9520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95" name="직사각형"/>
              <p:cNvSpPr/>
              <p:nvPr/>
            </p:nvSpPr>
            <p:spPr>
              <a:xfrm>
                <a:off x="0" y="0"/>
                <a:ext cx="1527482" cy="964742"/>
              </a:xfrm>
              <a:prstGeom prst="rect">
                <a:avLst/>
              </a:prstGeom>
              <a:noFill/>
              <a:ln w="12700" cap="flat">
                <a:solidFill>
                  <a:srgbClr val="B9CDE5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pic>
        <p:nvPicPr>
          <p:cNvPr id="798" name="Picture 10" descr="Picture 10"/>
          <p:cNvPicPr>
            <a:picLocks noChangeAspect="1"/>
          </p:cNvPicPr>
          <p:nvPr/>
        </p:nvPicPr>
        <p:blipFill rotWithShape="1">
          <a:blip r:embed="rId7"/>
          <a:srcRect t="8321" b="23910"/>
          <a:stretch/>
        </p:blipFill>
        <p:spPr>
          <a:xfrm>
            <a:off x="2651195" y="5132403"/>
            <a:ext cx="1514783" cy="2107452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sp>
        <p:nvSpPr>
          <p:cNvPr id="799" name="TextBox 36"/>
          <p:cNvSpPr txBox="1"/>
          <p:nvPr/>
        </p:nvSpPr>
        <p:spPr>
          <a:xfrm>
            <a:off x="2696915" y="4839661"/>
            <a:ext cx="1423342" cy="31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예적금 상품 목록 제공</a:t>
            </a:r>
          </a:p>
        </p:txBody>
      </p:sp>
      <p:sp>
        <p:nvSpPr>
          <p:cNvPr id="800" name="TextBox 37"/>
          <p:cNvSpPr txBox="1"/>
          <p:nvPr/>
        </p:nvSpPr>
        <p:spPr>
          <a:xfrm>
            <a:off x="2696960" y="7216208"/>
            <a:ext cx="1423342" cy="31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또래 비교</a:t>
            </a:r>
          </a:p>
        </p:txBody>
      </p:sp>
      <p:sp>
        <p:nvSpPr>
          <p:cNvPr id="801" name="TextBox 37"/>
          <p:cNvSpPr txBox="1"/>
          <p:nvPr/>
        </p:nvSpPr>
        <p:spPr>
          <a:xfrm>
            <a:off x="2402211" y="2733050"/>
            <a:ext cx="2012840" cy="230832"/>
          </a:xfrm>
          <a:prstGeom prst="rect">
            <a:avLst/>
          </a:prstGeom>
          <a:solidFill>
            <a:srgbClr val="FFFFFF"/>
          </a:solidFill>
          <a:ln w="12700">
            <a:solidFill>
              <a:srgbClr val="B9CDE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r>
              <a:rPr lang="ko-KR" altLang="en-US"/>
              <a:t>데이터 기반 추천</a:t>
            </a:r>
          </a:p>
        </p:txBody>
      </p:sp>
      <p:sp>
        <p:nvSpPr>
          <p:cNvPr id="802" name="TextBox 38"/>
          <p:cNvSpPr txBox="1"/>
          <p:nvPr/>
        </p:nvSpPr>
        <p:spPr>
          <a:xfrm>
            <a:off x="5894054" y="2398131"/>
            <a:ext cx="1861152" cy="230832"/>
          </a:xfrm>
          <a:prstGeom prst="rect">
            <a:avLst/>
          </a:prstGeom>
          <a:solidFill>
            <a:srgbClr val="FFFFFF"/>
          </a:solidFill>
          <a:ln w="127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900"/>
            </a:lvl1pPr>
          </a:lstStyle>
          <a:p>
            <a:r>
              <a:rPr lang="ko-KR" altLang="en-US"/>
              <a:t>단순 금리순 추천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DEC0EC-ABFE-1E7C-3217-8E85E71C9A8C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BB439BFA-625D-1F97-BCF8-28F803389419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B7FD14D-9B6D-25B2-CDEC-F52C80AC3801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185916-DDD9-FE6A-5A07-E118F01EC0EE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7B8EE9-05C8-DCF1-CB8C-E5503756D1D6}"/>
                </a:ext>
              </a:extLst>
            </p:cNvPr>
            <p:cNvSpPr txBox="1"/>
            <p:nvPr/>
          </p:nvSpPr>
          <p:spPr>
            <a:xfrm>
              <a:off x="911985" y="145363"/>
              <a:ext cx="217783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금융상품비교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(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계좌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)</a:t>
              </a:r>
              <a:endParaRPr kumimoji="0" lang="ko-KR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그림 3" descr="그림 3"/>
          <p:cNvPicPr>
            <a:picLocks noChangeAspect="1"/>
          </p:cNvPicPr>
          <p:nvPr/>
        </p:nvPicPr>
        <p:blipFill>
          <a:blip r:embed="rId2"/>
          <a:srcRect t="19538" b="30448"/>
          <a:stretch>
            <a:fillRect/>
          </a:stretch>
        </p:blipFill>
        <p:spPr>
          <a:xfrm>
            <a:off x="6460973" y="1126380"/>
            <a:ext cx="1993339" cy="1602698"/>
          </a:xfrm>
          <a:prstGeom prst="rect">
            <a:avLst/>
          </a:prstGeom>
          <a:ln>
            <a:solidFill>
              <a:srgbClr val="F5D7BA"/>
            </a:solidFill>
          </a:ln>
        </p:spPr>
      </p:pic>
      <p:pic>
        <p:nvPicPr>
          <p:cNvPr id="823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463" y="3713175"/>
            <a:ext cx="2002972" cy="2292291"/>
          </a:xfrm>
          <a:prstGeom prst="rect">
            <a:avLst/>
          </a:prstGeom>
          <a:ln>
            <a:solidFill>
              <a:srgbClr val="BDCCE2"/>
            </a:solidFill>
          </a:ln>
        </p:spPr>
      </p:pic>
      <p:pic>
        <p:nvPicPr>
          <p:cNvPr id="824" name="그림 9" descr="그림 9"/>
          <p:cNvPicPr>
            <a:picLocks noChangeAspect="1"/>
          </p:cNvPicPr>
          <p:nvPr/>
        </p:nvPicPr>
        <p:blipFill>
          <a:blip r:embed="rId4"/>
          <a:srcRect b="72649"/>
          <a:stretch>
            <a:fillRect/>
          </a:stretch>
        </p:blipFill>
        <p:spPr>
          <a:xfrm>
            <a:off x="135108" y="1128915"/>
            <a:ext cx="2041500" cy="1003724"/>
          </a:xfrm>
          <a:prstGeom prst="rect">
            <a:avLst/>
          </a:prstGeom>
          <a:ln>
            <a:solidFill>
              <a:srgbClr val="BDCCE2"/>
            </a:solidFill>
          </a:ln>
        </p:spPr>
      </p:pic>
      <p:pic>
        <p:nvPicPr>
          <p:cNvPr id="825" name="그림 13" descr="그림 13"/>
          <p:cNvPicPr>
            <a:picLocks noChangeAspect="1"/>
          </p:cNvPicPr>
          <p:nvPr/>
        </p:nvPicPr>
        <p:blipFill>
          <a:blip r:embed="rId5"/>
          <a:srcRect b="64693"/>
          <a:stretch>
            <a:fillRect/>
          </a:stretch>
        </p:blipFill>
        <p:spPr>
          <a:xfrm>
            <a:off x="8604744" y="1130976"/>
            <a:ext cx="1965045" cy="1131432"/>
          </a:xfrm>
          <a:prstGeom prst="rect">
            <a:avLst/>
          </a:prstGeom>
          <a:ln>
            <a:solidFill>
              <a:srgbClr val="F5D7BA"/>
            </a:solidFill>
          </a:ln>
        </p:spPr>
      </p:pic>
      <p:pic>
        <p:nvPicPr>
          <p:cNvPr id="832" name="그림 25" descr="그림 25"/>
          <p:cNvPicPr>
            <a:picLocks noChangeAspect="1"/>
          </p:cNvPicPr>
          <p:nvPr/>
        </p:nvPicPr>
        <p:blipFill>
          <a:blip r:embed="rId6"/>
          <a:srcRect t="13007" b="46808"/>
          <a:stretch>
            <a:fillRect/>
          </a:stretch>
        </p:blipFill>
        <p:spPr>
          <a:xfrm>
            <a:off x="2252737" y="1126380"/>
            <a:ext cx="1993698" cy="1735803"/>
          </a:xfrm>
          <a:prstGeom prst="rect">
            <a:avLst/>
          </a:prstGeom>
          <a:ln>
            <a:solidFill>
              <a:srgbClr val="BDCCE2"/>
            </a:solidFill>
          </a:ln>
        </p:spPr>
      </p:pic>
      <p:grpSp>
        <p:nvGrpSpPr>
          <p:cNvPr id="835" name="모서리가 둥근 직사각형 22"/>
          <p:cNvGrpSpPr/>
          <p:nvPr/>
        </p:nvGrpSpPr>
        <p:grpSpPr>
          <a:xfrm>
            <a:off x="2846843" y="743659"/>
            <a:ext cx="805291" cy="279454"/>
            <a:chOff x="0" y="20293"/>
            <a:chExt cx="805289" cy="279453"/>
          </a:xfrm>
        </p:grpSpPr>
        <p:sp>
          <p:nvSpPr>
            <p:cNvPr id="833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834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t>머니버스</a:t>
              </a:r>
            </a:p>
          </p:txBody>
        </p:sp>
      </p:grpSp>
      <p:grpSp>
        <p:nvGrpSpPr>
          <p:cNvPr id="838" name="모서리가 둥근 직사각형 14"/>
          <p:cNvGrpSpPr/>
          <p:nvPr/>
        </p:nvGrpSpPr>
        <p:grpSpPr>
          <a:xfrm>
            <a:off x="7055079" y="723365"/>
            <a:ext cx="805291" cy="320041"/>
            <a:chOff x="0" y="0"/>
            <a:chExt cx="805289" cy="320040"/>
          </a:xfrm>
        </p:grpSpPr>
        <p:sp>
          <p:nvSpPr>
            <p:cNvPr id="836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t>토스</a:t>
              </a:r>
            </a:p>
          </p:txBody>
        </p:sp>
      </p:grpSp>
      <p:pic>
        <p:nvPicPr>
          <p:cNvPr id="839" name="그림 3" descr="그림 3"/>
          <p:cNvPicPr>
            <a:picLocks noChangeAspect="1"/>
          </p:cNvPicPr>
          <p:nvPr/>
        </p:nvPicPr>
        <p:blipFill>
          <a:blip r:embed="rId2"/>
          <a:srcRect t="589" b="82613"/>
          <a:stretch>
            <a:fillRect/>
          </a:stretch>
        </p:blipFill>
        <p:spPr>
          <a:xfrm>
            <a:off x="6456433" y="3747923"/>
            <a:ext cx="1993339" cy="538260"/>
          </a:xfrm>
          <a:prstGeom prst="rect">
            <a:avLst/>
          </a:prstGeom>
          <a:ln>
            <a:solidFill>
              <a:srgbClr val="F5D7BA"/>
            </a:solidFill>
          </a:ln>
        </p:spPr>
      </p:pic>
      <p:sp>
        <p:nvSpPr>
          <p:cNvPr id="840" name="TextBox 29"/>
          <p:cNvSpPr txBox="1"/>
          <p:nvPr/>
        </p:nvSpPr>
        <p:spPr>
          <a:xfrm>
            <a:off x="4754835" y="1772255"/>
            <a:ext cx="1141386" cy="31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대출 한도 조회</a:t>
            </a:r>
          </a:p>
        </p:txBody>
      </p:sp>
      <p:sp>
        <p:nvSpPr>
          <p:cNvPr id="841" name="TextBox 37"/>
          <p:cNvSpPr txBox="1"/>
          <p:nvPr/>
        </p:nvSpPr>
        <p:spPr>
          <a:xfrm>
            <a:off x="2249782" y="2783797"/>
            <a:ext cx="1999414" cy="230832"/>
          </a:xfrm>
          <a:prstGeom prst="rect">
            <a:avLst/>
          </a:prstGeom>
          <a:solidFill>
            <a:srgbClr val="FFFFFF"/>
          </a:solidFill>
          <a:ln w="12700">
            <a:solidFill>
              <a:srgbClr val="B9CDE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r>
              <a:rPr lang="ko-KR" altLang="en-US"/>
              <a:t>제휴사 </a:t>
            </a:r>
            <a:r>
              <a:rPr lang="en-US" altLang="ko-KR"/>
              <a:t>- </a:t>
            </a:r>
            <a:r>
              <a:rPr lang="ko-KR" altLang="en-US"/>
              <a:t>신용대출</a:t>
            </a:r>
            <a:r>
              <a:rPr lang="en-US" altLang="ko-KR"/>
              <a:t>(17</a:t>
            </a:r>
            <a:r>
              <a:rPr lang="ko-KR" altLang="en-US"/>
              <a:t>개</a:t>
            </a:r>
            <a:r>
              <a:rPr lang="en-US" altLang="ko-KR"/>
              <a:t>) </a:t>
            </a:r>
            <a:r>
              <a:rPr lang="ko-KR" altLang="en-US"/>
              <a:t>주담대</a:t>
            </a:r>
            <a:r>
              <a:rPr lang="en-US" altLang="ko-KR"/>
              <a:t>(4</a:t>
            </a:r>
            <a:r>
              <a:rPr lang="ko-KR" altLang="en-US"/>
              <a:t>개</a:t>
            </a:r>
            <a:r>
              <a:rPr lang="en-US" altLang="ko-KR"/>
              <a:t>)</a:t>
            </a:r>
          </a:p>
        </p:txBody>
      </p:sp>
      <p:sp>
        <p:nvSpPr>
          <p:cNvPr id="842" name="TextBox 38"/>
          <p:cNvSpPr txBox="1"/>
          <p:nvPr/>
        </p:nvSpPr>
        <p:spPr>
          <a:xfrm>
            <a:off x="6459809" y="2679356"/>
            <a:ext cx="1995833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r>
              <a:rPr lang="ko-KR" altLang="en-US"/>
              <a:t>제휴사 </a:t>
            </a:r>
            <a:r>
              <a:rPr lang="en-US" altLang="ko-KR"/>
              <a:t>- </a:t>
            </a:r>
            <a:r>
              <a:rPr lang="ko-KR" altLang="en-US"/>
              <a:t>신용대출</a:t>
            </a:r>
            <a:r>
              <a:rPr lang="en-US" altLang="ko-KR"/>
              <a:t>(65</a:t>
            </a:r>
            <a:r>
              <a:rPr lang="ko-KR" altLang="en-US"/>
              <a:t>개</a:t>
            </a:r>
            <a:r>
              <a:rPr lang="en-US" altLang="ko-KR"/>
              <a:t>) </a:t>
            </a:r>
            <a:r>
              <a:rPr lang="ko-KR" altLang="en-US"/>
              <a:t>주담대</a:t>
            </a:r>
            <a:r>
              <a:rPr lang="en-US" altLang="ko-KR"/>
              <a:t>(13</a:t>
            </a:r>
            <a:r>
              <a:rPr lang="ko-KR" altLang="en-US"/>
              <a:t>개</a:t>
            </a:r>
            <a:r>
              <a:rPr lang="en-US" altLang="ko-KR"/>
              <a:t>)</a:t>
            </a:r>
          </a:p>
          <a:p>
            <a:pPr algn="l"/>
            <a:r>
              <a:rPr lang="ko-KR" altLang="en-US"/>
              <a:t>취급 대출 </a:t>
            </a:r>
            <a:r>
              <a:rPr lang="en-US" altLang="ko-KR"/>
              <a:t>- </a:t>
            </a:r>
            <a:r>
              <a:rPr lang="ko-KR" altLang="en-US"/>
              <a:t>카드론</a:t>
            </a:r>
            <a:r>
              <a:rPr lang="en-US" altLang="ko-KR"/>
              <a:t>, </a:t>
            </a:r>
            <a:r>
              <a:rPr lang="ko-KR" altLang="en-US"/>
              <a:t>전세대출</a:t>
            </a:r>
            <a:endParaRPr lang="en-US" altLang="ko-KR"/>
          </a:p>
        </p:txBody>
      </p:sp>
      <p:sp>
        <p:nvSpPr>
          <p:cNvPr id="843" name="직선 연결선 32"/>
          <p:cNvSpPr/>
          <p:nvPr/>
        </p:nvSpPr>
        <p:spPr>
          <a:xfrm>
            <a:off x="522163" y="3321364"/>
            <a:ext cx="9649074" cy="1"/>
          </a:xfrm>
          <a:prstGeom prst="line">
            <a:avLst/>
          </a:prstGeom>
          <a:ln w="12700">
            <a:solidFill>
              <a:srgbClr val="BFBFBF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4" name="TextBox 29"/>
          <p:cNvSpPr txBox="1"/>
          <p:nvPr/>
        </p:nvSpPr>
        <p:spPr>
          <a:xfrm>
            <a:off x="2556162" y="6029232"/>
            <a:ext cx="1377573" cy="31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대출 상품 목록 제공</a:t>
            </a:r>
          </a:p>
        </p:txBody>
      </p:sp>
      <p:sp>
        <p:nvSpPr>
          <p:cNvPr id="845" name="TextBox 29"/>
          <p:cNvSpPr txBox="1"/>
          <p:nvPr/>
        </p:nvSpPr>
        <p:spPr>
          <a:xfrm>
            <a:off x="6610373" y="4286183"/>
            <a:ext cx="1685457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신용점수 정보 </a:t>
            </a:r>
            <a:r>
              <a:rPr lang="ko-KR" altLang="en-US"/>
              <a:t>함께 </a:t>
            </a:r>
            <a:r>
              <a:t>제공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10CFC7-2E5F-1F19-2178-E1BA7AC1CA40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A0B6E700-C63B-EB45-B0D5-628C9D4087E1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3908F5C-F6FB-C691-8A88-4BD34BBE52EF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05FF5-C04E-A76C-F6B0-4DBC2E6DACA7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48A1F5-B40C-54DF-DEFD-01B39FE7A24F}"/>
                </a:ext>
              </a:extLst>
            </p:cNvPr>
            <p:cNvSpPr txBox="1"/>
            <p:nvPr/>
          </p:nvSpPr>
          <p:spPr>
            <a:xfrm>
              <a:off x="911985" y="145363"/>
              <a:ext cx="210890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금융상품비교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(</a:t>
              </a: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대출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)</a:t>
              </a:r>
              <a:endParaRPr kumimoji="0" lang="ko-KR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그림 2"/>
          <p:cNvGrpSpPr/>
          <p:nvPr/>
        </p:nvGrpSpPr>
        <p:grpSpPr>
          <a:xfrm>
            <a:off x="6634097" y="987022"/>
            <a:ext cx="1689600" cy="1962627"/>
            <a:chOff x="0" y="0"/>
            <a:chExt cx="1689598" cy="1962625"/>
          </a:xfrm>
        </p:grpSpPr>
        <p:pic>
          <p:nvPicPr>
            <p:cNvPr id="853" name="image80.png" descr="image80.png"/>
            <p:cNvPicPr>
              <a:picLocks noChangeAspect="1"/>
            </p:cNvPicPr>
            <p:nvPr/>
          </p:nvPicPr>
          <p:blipFill>
            <a:blip r:embed="rId2"/>
            <a:srcRect t="13641" b="32575"/>
            <a:stretch>
              <a:fillRect/>
            </a:stretch>
          </p:blipFill>
          <p:spPr>
            <a:xfrm>
              <a:off x="3972" y="3972"/>
              <a:ext cx="1675806" cy="1954682"/>
            </a:xfrm>
            <a:prstGeom prst="rect">
              <a:avLst/>
            </a:prstGeom>
            <a:ln w="952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</a:ln>
            <a:effectLst/>
          </p:spPr>
        </p:pic>
        <p:sp>
          <p:nvSpPr>
            <p:cNvPr id="854" name="직사각형"/>
            <p:cNvSpPr/>
            <p:nvPr/>
          </p:nvSpPr>
          <p:spPr>
            <a:xfrm>
              <a:off x="0" y="0"/>
              <a:ext cx="1689599" cy="1962626"/>
            </a:xfrm>
            <a:prstGeom prst="rect">
              <a:avLst/>
            </a:prstGeom>
            <a:noFill/>
            <a:ln w="952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856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16" y="3412855"/>
            <a:ext cx="1706429" cy="124624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857" name="그림 8" descr="그림 8"/>
          <p:cNvPicPr>
            <a:picLocks noChangeAspect="1"/>
          </p:cNvPicPr>
          <p:nvPr/>
        </p:nvPicPr>
        <p:blipFill>
          <a:blip r:embed="rId4"/>
          <a:srcRect b="45094"/>
          <a:stretch>
            <a:fillRect/>
          </a:stretch>
        </p:blipFill>
        <p:spPr>
          <a:xfrm>
            <a:off x="8504344" y="6174990"/>
            <a:ext cx="1919942" cy="819899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858" name="그림 11" descr="그림 11"/>
          <p:cNvPicPr>
            <a:picLocks noChangeAspect="1"/>
          </p:cNvPicPr>
          <p:nvPr/>
        </p:nvPicPr>
        <p:blipFill>
          <a:blip r:embed="rId5"/>
          <a:srcRect t="18328" b="58995"/>
          <a:stretch>
            <a:fillRect/>
          </a:stretch>
        </p:blipFill>
        <p:spPr>
          <a:xfrm>
            <a:off x="8504344" y="4932006"/>
            <a:ext cx="1919942" cy="548644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859" name="그림 24" descr="그림 24"/>
          <p:cNvPicPr>
            <a:picLocks noChangeAspect="1"/>
          </p:cNvPicPr>
          <p:nvPr/>
        </p:nvPicPr>
        <p:blipFill>
          <a:blip r:embed="rId6"/>
          <a:srcRect t="41151"/>
          <a:stretch>
            <a:fillRect/>
          </a:stretch>
        </p:blipFill>
        <p:spPr>
          <a:xfrm>
            <a:off x="8504344" y="5438560"/>
            <a:ext cx="1919942" cy="76893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860" name="그림 29" descr="그림 29"/>
          <p:cNvPicPr>
            <a:picLocks noChangeAspect="1"/>
          </p:cNvPicPr>
          <p:nvPr/>
        </p:nvPicPr>
        <p:blipFill>
          <a:blip r:embed="rId7"/>
          <a:srcRect l="3476" t="42734" r="3476" b="14646"/>
          <a:stretch>
            <a:fillRect/>
          </a:stretch>
        </p:blipFill>
        <p:spPr>
          <a:xfrm>
            <a:off x="6585729" y="4936513"/>
            <a:ext cx="1786430" cy="177291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861" name="그림 3" descr="그림 3"/>
          <p:cNvPicPr>
            <a:picLocks noChangeAspect="1"/>
          </p:cNvPicPr>
          <p:nvPr/>
        </p:nvPicPr>
        <p:blipFill>
          <a:blip r:embed="rId8"/>
          <a:srcRect b="21031"/>
          <a:stretch>
            <a:fillRect/>
          </a:stretch>
        </p:blipFill>
        <p:spPr>
          <a:xfrm>
            <a:off x="2526321" y="991714"/>
            <a:ext cx="1488849" cy="1927086"/>
          </a:xfrm>
          <a:prstGeom prst="rect">
            <a:avLst/>
          </a:prstGeom>
          <a:ln>
            <a:solidFill>
              <a:srgbClr val="BACAE1"/>
            </a:solidFill>
          </a:ln>
        </p:spPr>
      </p:pic>
      <p:pic>
        <p:nvPicPr>
          <p:cNvPr id="862" name="그림 6" descr="그림 6"/>
          <p:cNvPicPr>
            <a:picLocks noChangeAspect="1"/>
          </p:cNvPicPr>
          <p:nvPr/>
        </p:nvPicPr>
        <p:blipFill>
          <a:blip r:embed="rId9"/>
          <a:srcRect t="11428" b="22853"/>
          <a:stretch>
            <a:fillRect/>
          </a:stretch>
        </p:blipFill>
        <p:spPr>
          <a:xfrm>
            <a:off x="126902" y="3508762"/>
            <a:ext cx="1235236" cy="1029044"/>
          </a:xfrm>
          <a:prstGeom prst="rect">
            <a:avLst/>
          </a:prstGeom>
          <a:ln>
            <a:solidFill>
              <a:srgbClr val="BACAE1"/>
            </a:solidFill>
          </a:ln>
        </p:spPr>
      </p:pic>
      <p:pic>
        <p:nvPicPr>
          <p:cNvPr id="863" name="그림 7" descr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4742" y="4944962"/>
            <a:ext cx="1680074" cy="2149507"/>
          </a:xfrm>
          <a:prstGeom prst="rect">
            <a:avLst/>
          </a:prstGeom>
          <a:ln>
            <a:solidFill>
              <a:srgbClr val="BACAE1"/>
            </a:solidFill>
          </a:ln>
        </p:spPr>
      </p:pic>
      <p:pic>
        <p:nvPicPr>
          <p:cNvPr id="864" name="그림 9" descr="그림 9"/>
          <p:cNvPicPr>
            <a:picLocks noChangeAspect="1"/>
          </p:cNvPicPr>
          <p:nvPr/>
        </p:nvPicPr>
        <p:blipFill>
          <a:blip r:embed="rId11"/>
          <a:srcRect r="20006"/>
          <a:stretch>
            <a:fillRect/>
          </a:stretch>
        </p:blipFill>
        <p:spPr>
          <a:xfrm>
            <a:off x="2551867" y="3524514"/>
            <a:ext cx="1476347" cy="1038497"/>
          </a:xfrm>
          <a:prstGeom prst="rect">
            <a:avLst/>
          </a:prstGeom>
          <a:ln>
            <a:solidFill>
              <a:srgbClr val="BACAE1"/>
            </a:solidFill>
          </a:ln>
        </p:spPr>
      </p:pic>
      <p:pic>
        <p:nvPicPr>
          <p:cNvPr id="865" name="그림 10" descr="그림 10"/>
          <p:cNvPicPr>
            <a:picLocks noChangeAspect="1"/>
          </p:cNvPicPr>
          <p:nvPr/>
        </p:nvPicPr>
        <p:blipFill>
          <a:blip r:embed="rId12"/>
          <a:srcRect r="38282"/>
          <a:stretch>
            <a:fillRect/>
          </a:stretch>
        </p:blipFill>
        <p:spPr>
          <a:xfrm>
            <a:off x="1427029" y="3513881"/>
            <a:ext cx="1067811" cy="737783"/>
          </a:xfrm>
          <a:prstGeom prst="rect">
            <a:avLst/>
          </a:prstGeom>
          <a:ln>
            <a:solidFill>
              <a:srgbClr val="BACAE1"/>
            </a:solidFill>
          </a:ln>
        </p:spPr>
      </p:pic>
      <p:sp>
        <p:nvSpPr>
          <p:cNvPr id="866" name="TextBox 37"/>
          <p:cNvSpPr txBox="1"/>
          <p:nvPr/>
        </p:nvSpPr>
        <p:spPr>
          <a:xfrm>
            <a:off x="2521287" y="2917920"/>
            <a:ext cx="1498748" cy="230832"/>
          </a:xfrm>
          <a:prstGeom prst="rect">
            <a:avLst/>
          </a:prstGeom>
          <a:solidFill>
            <a:srgbClr val="FFFFFF"/>
          </a:solidFill>
          <a:ln w="9525">
            <a:solidFill>
              <a:srgbClr val="BACAE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r>
              <a:rPr lang="ko-KR" altLang="en-US"/>
              <a:t>카드 정보 비교</a:t>
            </a:r>
          </a:p>
        </p:txBody>
      </p:sp>
      <p:sp>
        <p:nvSpPr>
          <p:cNvPr id="867" name="TextBox 38"/>
          <p:cNvSpPr txBox="1"/>
          <p:nvPr/>
        </p:nvSpPr>
        <p:spPr>
          <a:xfrm>
            <a:off x="6636457" y="2917920"/>
            <a:ext cx="1687242" cy="230832"/>
          </a:xfrm>
          <a:prstGeom prst="rect">
            <a:avLst/>
          </a:prstGeom>
          <a:solidFill>
            <a:srgbClr val="FFFFFF"/>
          </a:solidFill>
          <a:ln w="9525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900"/>
            </a:lvl1pPr>
          </a:lstStyle>
          <a:p>
            <a:r>
              <a:rPr lang="ko-KR" altLang="en-US"/>
              <a:t>고객 보유 카드와 혜택 비교</a:t>
            </a:r>
          </a:p>
        </p:txBody>
      </p:sp>
      <p:sp>
        <p:nvSpPr>
          <p:cNvPr id="868" name="TextBox 29"/>
          <p:cNvSpPr txBox="1"/>
          <p:nvPr/>
        </p:nvSpPr>
        <p:spPr>
          <a:xfrm>
            <a:off x="4756237" y="1860190"/>
            <a:ext cx="1141386" cy="31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카드 상품 비교</a:t>
            </a:r>
          </a:p>
        </p:txBody>
      </p:sp>
      <p:sp>
        <p:nvSpPr>
          <p:cNvPr id="869" name="TextBox 29"/>
          <p:cNvSpPr txBox="1"/>
          <p:nvPr/>
        </p:nvSpPr>
        <p:spPr>
          <a:xfrm>
            <a:off x="4583979" y="3775233"/>
            <a:ext cx="1485901" cy="31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소비 데이터 기반 추천</a:t>
            </a:r>
          </a:p>
        </p:txBody>
      </p:sp>
      <p:sp>
        <p:nvSpPr>
          <p:cNvPr id="870" name="TextBox 29"/>
          <p:cNvSpPr txBox="1"/>
          <p:nvPr/>
        </p:nvSpPr>
        <p:spPr>
          <a:xfrm>
            <a:off x="4583979" y="5864299"/>
            <a:ext cx="1485901" cy="31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u="sng"/>
            </a:lvl1pPr>
          </a:lstStyle>
          <a:p>
            <a:r>
              <a:t>카드 상품 목록 제공</a:t>
            </a:r>
          </a:p>
        </p:txBody>
      </p:sp>
      <p:sp>
        <p:nvSpPr>
          <p:cNvPr id="871" name="TextBox 37"/>
          <p:cNvSpPr txBox="1"/>
          <p:nvPr/>
        </p:nvSpPr>
        <p:spPr>
          <a:xfrm>
            <a:off x="2304742" y="7040520"/>
            <a:ext cx="1680074" cy="230832"/>
          </a:xfrm>
          <a:prstGeom prst="rect">
            <a:avLst/>
          </a:prstGeom>
          <a:solidFill>
            <a:srgbClr val="FFFFFF"/>
          </a:solidFill>
          <a:ln w="9525">
            <a:solidFill>
              <a:srgbClr val="B9CDE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900"/>
            </a:lvl1pPr>
          </a:lstStyle>
          <a:p>
            <a:r>
              <a:rPr lang="ko-KR" altLang="en-US"/>
              <a:t>고객 선택 자유 </a:t>
            </a:r>
            <a:r>
              <a:rPr lang="en-US" altLang="ko-KR"/>
              <a:t>O</a:t>
            </a:r>
            <a:endParaRPr lang="ko-KR" altLang="en-US"/>
          </a:p>
        </p:txBody>
      </p:sp>
      <p:sp>
        <p:nvSpPr>
          <p:cNvPr id="872" name="TextBox 38"/>
          <p:cNvSpPr txBox="1"/>
          <p:nvPr/>
        </p:nvSpPr>
        <p:spPr>
          <a:xfrm>
            <a:off x="6584393" y="6690371"/>
            <a:ext cx="1783160" cy="230832"/>
          </a:xfrm>
          <a:prstGeom prst="rect">
            <a:avLst/>
          </a:prstGeom>
          <a:solidFill>
            <a:srgbClr val="FFFFFF"/>
          </a:solidFill>
          <a:ln w="9525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r>
              <a:rPr lang="ko-KR" altLang="en-US"/>
              <a:t>고객 선택 자유 </a:t>
            </a:r>
            <a:r>
              <a:rPr lang="en-US" altLang="ko-KR"/>
              <a:t>X</a:t>
            </a:r>
          </a:p>
        </p:txBody>
      </p:sp>
      <p:grpSp>
        <p:nvGrpSpPr>
          <p:cNvPr id="875" name="모서리가 둥근 직사각형 22"/>
          <p:cNvGrpSpPr/>
          <p:nvPr/>
        </p:nvGrpSpPr>
        <p:grpSpPr>
          <a:xfrm>
            <a:off x="2868015" y="609063"/>
            <a:ext cx="805291" cy="279454"/>
            <a:chOff x="0" y="20293"/>
            <a:chExt cx="805289" cy="279453"/>
          </a:xfrm>
        </p:grpSpPr>
        <p:sp>
          <p:nvSpPr>
            <p:cNvPr id="873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874" name="머니버스"/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rPr err="1"/>
                <a:t>머니버스</a:t>
              </a:r>
              <a:endParaRPr/>
            </a:p>
          </p:txBody>
        </p:sp>
      </p:grpSp>
      <p:grpSp>
        <p:nvGrpSpPr>
          <p:cNvPr id="878" name="모서리가 둥근 직사각형 14"/>
          <p:cNvGrpSpPr/>
          <p:nvPr/>
        </p:nvGrpSpPr>
        <p:grpSpPr>
          <a:xfrm>
            <a:off x="7076251" y="588769"/>
            <a:ext cx="805291" cy="320041"/>
            <a:chOff x="0" y="0"/>
            <a:chExt cx="805289" cy="320040"/>
          </a:xfrm>
        </p:grpSpPr>
        <p:sp>
          <p:nvSpPr>
            <p:cNvPr id="876" name="모서리가 둥근 직사각형"/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토스"/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rPr err="1"/>
                <a:t>토스</a:t>
              </a:r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849A04-27AB-D47B-28E7-18D8F942B34B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D50CD08-6557-B862-87B4-9307DA7B6EBB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A3A9191-FD45-2BDF-9AE5-ABF06455DD47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481129-FAEA-247A-1AF8-291498A3611E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B31022-DB18-B99C-2009-8D11F9D01687}"/>
                </a:ext>
              </a:extLst>
            </p:cNvPr>
            <p:cNvSpPr txBox="1"/>
            <p:nvPr/>
          </p:nvSpPr>
          <p:spPr>
            <a:xfrm>
              <a:off x="911985" y="145363"/>
              <a:ext cx="210890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금융상품비교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(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카드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)</a:t>
              </a:r>
              <a:endParaRPr kumimoji="0" lang="ko-KR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그룹 32"/>
          <p:cNvGrpSpPr/>
          <p:nvPr/>
        </p:nvGrpSpPr>
        <p:grpSpPr>
          <a:xfrm>
            <a:off x="2675788" y="1719985"/>
            <a:ext cx="1917335" cy="2131912"/>
            <a:chOff x="0" y="0"/>
            <a:chExt cx="1658872" cy="1885925"/>
          </a:xfrm>
        </p:grpSpPr>
        <p:pic>
          <p:nvPicPr>
            <p:cNvPr id="886" name="그림 25" descr="그림 25"/>
            <p:cNvPicPr>
              <a:picLocks noChangeAspect="1"/>
            </p:cNvPicPr>
            <p:nvPr/>
          </p:nvPicPr>
          <p:blipFill>
            <a:blip r:embed="rId2"/>
            <a:srcRect t="41052" b="39166"/>
            <a:stretch>
              <a:fillRect/>
            </a:stretch>
          </p:blipFill>
          <p:spPr>
            <a:xfrm>
              <a:off x="0" y="1174934"/>
              <a:ext cx="1658873" cy="710992"/>
            </a:xfrm>
            <a:prstGeom prst="rect">
              <a:avLst/>
            </a:prstGeom>
            <a:ln w="952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</a:ln>
            <a:effectLst/>
          </p:spPr>
        </p:pic>
        <p:pic>
          <p:nvPicPr>
            <p:cNvPr id="887" name="그림 27" descr="그림 27"/>
            <p:cNvPicPr>
              <a:picLocks noChangeAspect="1"/>
            </p:cNvPicPr>
            <p:nvPr/>
          </p:nvPicPr>
          <p:blipFill>
            <a:blip r:embed="rId3"/>
            <a:srcRect t="13643" b="53667"/>
            <a:stretch>
              <a:fillRect/>
            </a:stretch>
          </p:blipFill>
          <p:spPr>
            <a:xfrm>
              <a:off x="0" y="0"/>
              <a:ext cx="1658873" cy="1174935"/>
            </a:xfrm>
            <a:prstGeom prst="rect">
              <a:avLst/>
            </a:prstGeom>
            <a:ln w="952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</a:ln>
            <a:effectLst/>
          </p:spPr>
        </p:pic>
      </p:grpSp>
      <p:pic>
        <p:nvPicPr>
          <p:cNvPr id="889" name="그림 31" descr="그림 31"/>
          <p:cNvPicPr>
            <a:picLocks noChangeAspect="1"/>
          </p:cNvPicPr>
          <p:nvPr/>
        </p:nvPicPr>
        <p:blipFill>
          <a:blip r:embed="rId4"/>
          <a:srcRect t="41489" b="10426"/>
          <a:stretch>
            <a:fillRect/>
          </a:stretch>
        </p:blipFill>
        <p:spPr>
          <a:xfrm>
            <a:off x="510473" y="1721840"/>
            <a:ext cx="1827490" cy="190385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grpSp>
        <p:nvGrpSpPr>
          <p:cNvPr id="892" name="그림 38"/>
          <p:cNvGrpSpPr/>
          <p:nvPr/>
        </p:nvGrpSpPr>
        <p:grpSpPr>
          <a:xfrm>
            <a:off x="501857" y="4497959"/>
            <a:ext cx="1827490" cy="1221811"/>
            <a:chOff x="0" y="0"/>
            <a:chExt cx="1827489" cy="1221810"/>
          </a:xfrm>
        </p:grpSpPr>
        <p:pic>
          <p:nvPicPr>
            <p:cNvPr id="890" name="image98.png" descr="image98.png"/>
            <p:cNvPicPr>
              <a:picLocks noChangeAspect="1"/>
            </p:cNvPicPr>
            <p:nvPr/>
          </p:nvPicPr>
          <p:blipFill>
            <a:blip r:embed="rId5"/>
            <a:srcRect t="47758" r="212" b="21465"/>
            <a:stretch>
              <a:fillRect/>
            </a:stretch>
          </p:blipFill>
          <p:spPr>
            <a:xfrm>
              <a:off x="8616" y="4762"/>
              <a:ext cx="1814111" cy="1212286"/>
            </a:xfrm>
            <a:prstGeom prst="rect">
              <a:avLst/>
            </a:prstGeom>
            <a:ln w="12700" cap="flat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  <a:effectLst/>
          </p:spPr>
        </p:pic>
        <p:sp>
          <p:nvSpPr>
            <p:cNvPr id="891" name="직사각형"/>
            <p:cNvSpPr/>
            <p:nvPr/>
          </p:nvSpPr>
          <p:spPr>
            <a:xfrm>
              <a:off x="0" y="0"/>
              <a:ext cx="1827490" cy="1221811"/>
            </a:xfrm>
            <a:prstGeom prst="rect">
              <a:avLst/>
            </a:prstGeom>
            <a:noFill/>
            <a:ln w="9525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893" name="그림 40" descr="그림 40"/>
          <p:cNvPicPr>
            <a:picLocks noChangeAspect="1"/>
          </p:cNvPicPr>
          <p:nvPr/>
        </p:nvPicPr>
        <p:blipFill>
          <a:blip r:embed="rId6"/>
          <a:srcRect t="33566" b="21233"/>
          <a:stretch>
            <a:fillRect/>
          </a:stretch>
        </p:blipFill>
        <p:spPr>
          <a:xfrm>
            <a:off x="2675789" y="4258714"/>
            <a:ext cx="1917336" cy="1877698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grpSp>
        <p:nvGrpSpPr>
          <p:cNvPr id="8" name="모서리가 둥근 직사각형 22">
            <a:extLst>
              <a:ext uri="{FF2B5EF4-FFF2-40B4-BE49-F238E27FC236}">
                <a16:creationId xmlns:a16="http://schemas.microsoft.com/office/drawing/2014/main" id="{5F488D28-C630-F4C5-2559-F303243B019A}"/>
              </a:ext>
            </a:extLst>
          </p:cNvPr>
          <p:cNvGrpSpPr/>
          <p:nvPr/>
        </p:nvGrpSpPr>
        <p:grpSpPr>
          <a:xfrm>
            <a:off x="1024776" y="1341584"/>
            <a:ext cx="805292" cy="279455"/>
            <a:chOff x="0" y="20293"/>
            <a:chExt cx="805290" cy="279454"/>
          </a:xfrm>
        </p:grpSpPr>
        <p:sp>
          <p:nvSpPr>
            <p:cNvPr id="9" name="모서리가 둥근 직사각형">
              <a:extLst>
                <a:ext uri="{FF2B5EF4-FFF2-40B4-BE49-F238E27FC236}">
                  <a16:creationId xmlns:a16="http://schemas.microsoft.com/office/drawing/2014/main" id="{F6DB8B95-B3B4-446B-7E4B-6568460B7136}"/>
                </a:ext>
              </a:extLst>
            </p:cNvPr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10" name="머니버스">
              <a:extLst>
                <a:ext uri="{FF2B5EF4-FFF2-40B4-BE49-F238E27FC236}">
                  <a16:creationId xmlns:a16="http://schemas.microsoft.com/office/drawing/2014/main" id="{0B82C9BC-58FF-F11F-F95F-867DAECBE546}"/>
                </a:ext>
              </a:extLst>
            </p:cNvPr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rPr err="1"/>
                <a:t>머니버스</a:t>
              </a:r>
              <a:endParaRPr/>
            </a:p>
          </p:txBody>
        </p:sp>
      </p:grpSp>
      <p:grpSp>
        <p:nvGrpSpPr>
          <p:cNvPr id="11" name="모서리가 둥근 직사각형 14">
            <a:extLst>
              <a:ext uri="{FF2B5EF4-FFF2-40B4-BE49-F238E27FC236}">
                <a16:creationId xmlns:a16="http://schemas.microsoft.com/office/drawing/2014/main" id="{3C1F9BF8-E13C-34B3-F368-809F5E460A6F}"/>
              </a:ext>
            </a:extLst>
          </p:cNvPr>
          <p:cNvGrpSpPr/>
          <p:nvPr/>
        </p:nvGrpSpPr>
        <p:grpSpPr>
          <a:xfrm>
            <a:off x="3231810" y="1321290"/>
            <a:ext cx="805291" cy="320041"/>
            <a:chOff x="0" y="0"/>
            <a:chExt cx="805289" cy="320040"/>
          </a:xfrm>
        </p:grpSpPr>
        <p:sp>
          <p:nvSpPr>
            <p:cNvPr id="12" name="모서리가 둥근 직사각형">
              <a:extLst>
                <a:ext uri="{FF2B5EF4-FFF2-40B4-BE49-F238E27FC236}">
                  <a16:creationId xmlns:a16="http://schemas.microsoft.com/office/drawing/2014/main" id="{712E347A-C7DB-C2B3-885F-44D94E0556D5}"/>
                </a:ext>
              </a:extLst>
            </p:cNvPr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토스">
              <a:extLst>
                <a:ext uri="{FF2B5EF4-FFF2-40B4-BE49-F238E27FC236}">
                  <a16:creationId xmlns:a16="http://schemas.microsoft.com/office/drawing/2014/main" id="{3D115A66-ED5E-0CAD-5CF5-D2632A40C190}"/>
                </a:ext>
              </a:extLst>
            </p:cNvPr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rPr err="1"/>
                <a:t>토스</a:t>
              </a:r>
              <a:endParaRPr/>
            </a:p>
          </p:txBody>
        </p:sp>
      </p:grpSp>
      <p:sp>
        <p:nvSpPr>
          <p:cNvPr id="19" name="직선 연결선 17">
            <a:extLst>
              <a:ext uri="{FF2B5EF4-FFF2-40B4-BE49-F238E27FC236}">
                <a16:creationId xmlns:a16="http://schemas.microsoft.com/office/drawing/2014/main" id="{D733FB00-B45A-AAE2-EB6E-0378AC6C5430}"/>
              </a:ext>
            </a:extLst>
          </p:cNvPr>
          <p:cNvSpPr/>
          <p:nvPr/>
        </p:nvSpPr>
        <p:spPr>
          <a:xfrm flipV="1">
            <a:off x="5107624" y="474467"/>
            <a:ext cx="1" cy="6928871"/>
          </a:xfrm>
          <a:prstGeom prst="line">
            <a:avLst/>
          </a:prstGeom>
          <a:ln w="12700">
            <a:solidFill>
              <a:srgbClr val="C6A7A7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23317E-20EA-C429-EC41-76F5911172C4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EF5A1D5-6FA6-88B6-37A3-54C5338BE8F0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C68D4E-EC99-D675-7BCC-22860BF685C8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785BDE-736F-5322-6F07-E87CA6F5BB50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9D2366-F934-3A63-3F5B-A84A828D097A}"/>
                </a:ext>
              </a:extLst>
            </p:cNvPr>
            <p:cNvSpPr txBox="1"/>
            <p:nvPr/>
          </p:nvSpPr>
          <p:spPr>
            <a:xfrm>
              <a:off x="911985" y="145363"/>
              <a:ext cx="306429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UI/UX –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직관적인 용어 사용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C72759-0218-25CF-8DA0-529BCCC5921A}"/>
              </a:ext>
            </a:extLst>
          </p:cNvPr>
          <p:cNvGrpSpPr/>
          <p:nvPr/>
        </p:nvGrpSpPr>
        <p:grpSpPr>
          <a:xfrm>
            <a:off x="5478535" y="2412066"/>
            <a:ext cx="2664301" cy="523401"/>
            <a:chOff x="7165348" y="2594447"/>
            <a:chExt cx="2443242" cy="4530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7DDF2F9-1DD1-DE9D-418B-70BF4D5878B8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D0E87B70-CA8F-6E82-E440-E21CB05CCA34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4B16794B-8F2D-228A-B591-33F5611748E9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69095D-4E92-26A2-86A5-EB2B26EEDF42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직관적이지 않은 </a:t>
              </a:r>
              <a:r>
                <a:rPr lang="ko-KR" altLang="en-US" sz="1100" b="1"/>
                <a:t>서비스명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1748A40-A824-442B-338D-0E737396B520}"/>
              </a:ext>
            </a:extLst>
          </p:cNvPr>
          <p:cNvGrpSpPr/>
          <p:nvPr/>
        </p:nvGrpSpPr>
        <p:grpSpPr>
          <a:xfrm>
            <a:off x="5478535" y="4847163"/>
            <a:ext cx="2664301" cy="523401"/>
            <a:chOff x="7165348" y="2594447"/>
            <a:chExt cx="2443242" cy="45306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90FE873-D919-3191-13E9-6EE30C74E06B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ABC566EE-BDBF-89F9-C515-98872BF43FF3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DE4CAC9D-9792-BB28-620C-1AEC1AF4073E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BBC4CA-EF88-EAA2-8CB2-042C9AC4DC67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직관적이지 않은 </a:t>
              </a:r>
              <a:r>
                <a:rPr lang="ko-KR" altLang="en-US" sz="1100" b="1"/>
                <a:t>자산 분류명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그림 4" descr="그림 4"/>
          <p:cNvPicPr>
            <a:picLocks noChangeAspect="1"/>
          </p:cNvPicPr>
          <p:nvPr/>
        </p:nvPicPr>
        <p:blipFill>
          <a:blip r:embed="rId2"/>
          <a:srcRect t="51559" b="12987"/>
          <a:stretch>
            <a:fillRect/>
          </a:stretch>
        </p:blipFill>
        <p:spPr>
          <a:xfrm>
            <a:off x="1206102" y="2323994"/>
            <a:ext cx="2304257" cy="172819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936" name="그림 5" descr="그림 5"/>
          <p:cNvPicPr>
            <a:picLocks noChangeAspect="1"/>
          </p:cNvPicPr>
          <p:nvPr/>
        </p:nvPicPr>
        <p:blipFill>
          <a:blip r:embed="rId3"/>
          <a:srcRect t="77694" r="34627" b="4369"/>
          <a:stretch>
            <a:fillRect/>
          </a:stretch>
        </p:blipFill>
        <p:spPr>
          <a:xfrm>
            <a:off x="4507217" y="3961428"/>
            <a:ext cx="1800201" cy="109731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937" name="그림 7" descr="그림 7"/>
          <p:cNvPicPr>
            <a:picLocks noChangeAspect="1"/>
          </p:cNvPicPr>
          <p:nvPr/>
        </p:nvPicPr>
        <p:blipFill>
          <a:blip r:embed="rId4"/>
          <a:srcRect t="20337" b="28820"/>
          <a:stretch>
            <a:fillRect/>
          </a:stretch>
        </p:blipFill>
        <p:spPr>
          <a:xfrm>
            <a:off x="8105055" y="2327171"/>
            <a:ext cx="1505669" cy="1658622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938" name="그림 9" descr="그림 9"/>
          <p:cNvPicPr>
            <a:picLocks noChangeAspect="1"/>
          </p:cNvPicPr>
          <p:nvPr/>
        </p:nvPicPr>
        <p:blipFill rotWithShape="1">
          <a:blip r:embed="rId5"/>
          <a:srcRect t="11907" b="45848"/>
          <a:stretch/>
        </p:blipFill>
        <p:spPr>
          <a:xfrm>
            <a:off x="6306564" y="2327169"/>
            <a:ext cx="1798492" cy="164618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939" name="Picture 12" descr="Picture 12"/>
          <p:cNvPicPr>
            <a:picLocks noChangeAspect="1"/>
          </p:cNvPicPr>
          <p:nvPr/>
        </p:nvPicPr>
        <p:blipFill rotWithShape="1">
          <a:blip r:embed="rId6"/>
          <a:srcRect t="23053" b="32182"/>
          <a:stretch/>
        </p:blipFill>
        <p:spPr>
          <a:xfrm>
            <a:off x="4508071" y="2323994"/>
            <a:ext cx="1798493" cy="1649358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grpSp>
        <p:nvGrpSpPr>
          <p:cNvPr id="2" name="모서리가 둥근 직사각형 22">
            <a:extLst>
              <a:ext uri="{FF2B5EF4-FFF2-40B4-BE49-F238E27FC236}">
                <a16:creationId xmlns:a16="http://schemas.microsoft.com/office/drawing/2014/main" id="{209E83CD-E081-7292-C43F-E2C7E74B3404}"/>
              </a:ext>
            </a:extLst>
          </p:cNvPr>
          <p:cNvGrpSpPr/>
          <p:nvPr/>
        </p:nvGrpSpPr>
        <p:grpSpPr>
          <a:xfrm>
            <a:off x="1955584" y="1913194"/>
            <a:ext cx="805292" cy="279455"/>
            <a:chOff x="0" y="20293"/>
            <a:chExt cx="805290" cy="279454"/>
          </a:xfrm>
        </p:grpSpPr>
        <p:sp>
          <p:nvSpPr>
            <p:cNvPr id="3" name="모서리가 둥근 직사각형">
              <a:extLst>
                <a:ext uri="{FF2B5EF4-FFF2-40B4-BE49-F238E27FC236}">
                  <a16:creationId xmlns:a16="http://schemas.microsoft.com/office/drawing/2014/main" id="{61DF972D-1DAE-1933-C425-ACEB0B75F2B8}"/>
                </a:ext>
              </a:extLst>
            </p:cNvPr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4" name="머니버스">
              <a:extLst>
                <a:ext uri="{FF2B5EF4-FFF2-40B4-BE49-F238E27FC236}">
                  <a16:creationId xmlns:a16="http://schemas.microsoft.com/office/drawing/2014/main" id="{635175B6-C3A5-C84B-9F26-1066852C3DF7}"/>
                </a:ext>
              </a:extLst>
            </p:cNvPr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rPr err="1"/>
                <a:t>머니버스</a:t>
              </a:r>
              <a:endParaRPr/>
            </a:p>
          </p:txBody>
        </p:sp>
      </p:grpSp>
      <p:grpSp>
        <p:nvGrpSpPr>
          <p:cNvPr id="5" name="모서리가 둥근 직사각형 14">
            <a:extLst>
              <a:ext uri="{FF2B5EF4-FFF2-40B4-BE49-F238E27FC236}">
                <a16:creationId xmlns:a16="http://schemas.microsoft.com/office/drawing/2014/main" id="{2489E3BD-62B5-C408-F02E-2B8BF45CFA29}"/>
              </a:ext>
            </a:extLst>
          </p:cNvPr>
          <p:cNvGrpSpPr/>
          <p:nvPr/>
        </p:nvGrpSpPr>
        <p:grpSpPr>
          <a:xfrm>
            <a:off x="6803164" y="1913194"/>
            <a:ext cx="805291" cy="320041"/>
            <a:chOff x="0" y="0"/>
            <a:chExt cx="805289" cy="320040"/>
          </a:xfrm>
        </p:grpSpPr>
        <p:sp>
          <p:nvSpPr>
            <p:cNvPr id="6" name="모서리가 둥근 직사각형">
              <a:extLst>
                <a:ext uri="{FF2B5EF4-FFF2-40B4-BE49-F238E27FC236}">
                  <a16:creationId xmlns:a16="http://schemas.microsoft.com/office/drawing/2014/main" id="{D99F8CFD-EC49-653A-477A-1868E78F9B06}"/>
                </a:ext>
              </a:extLst>
            </p:cNvPr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토스">
              <a:extLst>
                <a:ext uri="{FF2B5EF4-FFF2-40B4-BE49-F238E27FC236}">
                  <a16:creationId xmlns:a16="http://schemas.microsoft.com/office/drawing/2014/main" id="{27319820-8EFE-484D-3861-67D6CA10222E}"/>
                </a:ext>
              </a:extLst>
            </p:cNvPr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rPr err="1"/>
                <a:t>토스</a:t>
              </a:r>
              <a:endParaRPr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91DBF9-8995-0E1C-6429-BDE7D68F7C22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C47CBEF-E684-87CF-D888-C9806FC35D2F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7F8646C-6264-470E-392F-3C87FE9E6E87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D1BC2-8095-61A5-E624-5867D9472990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221DAF-7545-00A7-BBFF-0C1DED202FDF}"/>
                </a:ext>
              </a:extLst>
            </p:cNvPr>
            <p:cNvSpPr txBox="1"/>
            <p:nvPr/>
          </p:nvSpPr>
          <p:spPr>
            <a:xfrm>
              <a:off x="911985" y="145363"/>
              <a:ext cx="428739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UI/UX –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심미적으로 우수한 이미지 활용</a:t>
              </a:r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6" y="4081398"/>
            <a:ext cx="4608514" cy="246367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961" name="그림 10" descr="그림 10"/>
          <p:cNvPicPr>
            <a:picLocks noChangeAspect="1"/>
          </p:cNvPicPr>
          <p:nvPr/>
        </p:nvPicPr>
        <p:blipFill>
          <a:blip r:embed="rId3"/>
          <a:srcRect t="14253" b="37369"/>
          <a:stretch>
            <a:fillRect/>
          </a:stretch>
        </p:blipFill>
        <p:spPr>
          <a:xfrm>
            <a:off x="2238977" y="1227286"/>
            <a:ext cx="1862115" cy="195327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965" name="그림 18" descr="그림 18"/>
          <p:cNvPicPr>
            <a:picLocks noChangeAspect="1"/>
          </p:cNvPicPr>
          <p:nvPr/>
        </p:nvPicPr>
        <p:blipFill>
          <a:blip r:embed="rId4"/>
          <a:srcRect t="10625" b="35693"/>
          <a:stretch>
            <a:fillRect/>
          </a:stretch>
        </p:blipFill>
        <p:spPr>
          <a:xfrm>
            <a:off x="4792050" y="4081398"/>
            <a:ext cx="1425021" cy="165744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grpSp>
        <p:nvGrpSpPr>
          <p:cNvPr id="2" name="모서리가 둥근 직사각형 22">
            <a:extLst>
              <a:ext uri="{FF2B5EF4-FFF2-40B4-BE49-F238E27FC236}">
                <a16:creationId xmlns:a16="http://schemas.microsoft.com/office/drawing/2014/main" id="{F06CDACD-25F7-656C-A0BE-799C4C3BEB96}"/>
              </a:ext>
            </a:extLst>
          </p:cNvPr>
          <p:cNvGrpSpPr/>
          <p:nvPr/>
        </p:nvGrpSpPr>
        <p:grpSpPr>
          <a:xfrm>
            <a:off x="2767388" y="808103"/>
            <a:ext cx="805292" cy="279455"/>
            <a:chOff x="0" y="20293"/>
            <a:chExt cx="805290" cy="279454"/>
          </a:xfrm>
        </p:grpSpPr>
        <p:sp>
          <p:nvSpPr>
            <p:cNvPr id="3" name="모서리가 둥근 직사각형">
              <a:extLst>
                <a:ext uri="{FF2B5EF4-FFF2-40B4-BE49-F238E27FC236}">
                  <a16:creationId xmlns:a16="http://schemas.microsoft.com/office/drawing/2014/main" id="{7628F4BD-EE20-21F8-1929-E4124740F7DB}"/>
                </a:ext>
              </a:extLst>
            </p:cNvPr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4" name="머니버스">
              <a:extLst>
                <a:ext uri="{FF2B5EF4-FFF2-40B4-BE49-F238E27FC236}">
                  <a16:creationId xmlns:a16="http://schemas.microsoft.com/office/drawing/2014/main" id="{4F292994-2A04-DC1B-947A-4CF59AE5146E}"/>
                </a:ext>
              </a:extLst>
            </p:cNvPr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rPr err="1"/>
                <a:t>머니버스</a:t>
              </a:r>
              <a:endParaRPr/>
            </a:p>
          </p:txBody>
        </p:sp>
      </p:grpSp>
      <p:grpSp>
        <p:nvGrpSpPr>
          <p:cNvPr id="5" name="모서리가 둥근 직사각형 14">
            <a:extLst>
              <a:ext uri="{FF2B5EF4-FFF2-40B4-BE49-F238E27FC236}">
                <a16:creationId xmlns:a16="http://schemas.microsoft.com/office/drawing/2014/main" id="{8B3AF5B1-4288-5680-820E-60B72E630C9B}"/>
              </a:ext>
            </a:extLst>
          </p:cNvPr>
          <p:cNvGrpSpPr/>
          <p:nvPr/>
        </p:nvGrpSpPr>
        <p:grpSpPr>
          <a:xfrm>
            <a:off x="2770330" y="3612702"/>
            <a:ext cx="805291" cy="320041"/>
            <a:chOff x="0" y="0"/>
            <a:chExt cx="805289" cy="320040"/>
          </a:xfrm>
        </p:grpSpPr>
        <p:sp>
          <p:nvSpPr>
            <p:cNvPr id="6" name="모서리가 둥근 직사각형">
              <a:extLst>
                <a:ext uri="{FF2B5EF4-FFF2-40B4-BE49-F238E27FC236}">
                  <a16:creationId xmlns:a16="http://schemas.microsoft.com/office/drawing/2014/main" id="{DAD38793-9C21-C045-4CA3-E3ED1D24AB99}"/>
                </a:ext>
              </a:extLst>
            </p:cNvPr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토스">
              <a:extLst>
                <a:ext uri="{FF2B5EF4-FFF2-40B4-BE49-F238E27FC236}">
                  <a16:creationId xmlns:a16="http://schemas.microsoft.com/office/drawing/2014/main" id="{5358C5AE-50EF-13F7-067F-E775D4C9817D}"/>
                </a:ext>
              </a:extLst>
            </p:cNvPr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rPr err="1"/>
                <a:t>토스</a:t>
              </a:r>
              <a:endParaRPr/>
            </a:p>
          </p:txBody>
        </p:sp>
      </p:grpSp>
      <p:sp>
        <p:nvSpPr>
          <p:cNvPr id="8" name="직선 연결선 17">
            <a:extLst>
              <a:ext uri="{FF2B5EF4-FFF2-40B4-BE49-F238E27FC236}">
                <a16:creationId xmlns:a16="http://schemas.microsoft.com/office/drawing/2014/main" id="{747A1D3B-617A-3884-7023-365D05BAAD33}"/>
              </a:ext>
            </a:extLst>
          </p:cNvPr>
          <p:cNvSpPr/>
          <p:nvPr/>
        </p:nvSpPr>
        <p:spPr>
          <a:xfrm flipV="1">
            <a:off x="6430067" y="520574"/>
            <a:ext cx="1" cy="6928871"/>
          </a:xfrm>
          <a:prstGeom prst="line">
            <a:avLst/>
          </a:prstGeom>
          <a:ln w="12700">
            <a:solidFill>
              <a:srgbClr val="C6A7A7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A8B459-4E49-4586-50E2-48C2AF8DFFBF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432C68C-76F9-91E1-5D5C-67E884091E6E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6B87B2D-1690-9642-B3F0-F12F2EB16197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B10F0C-B6E9-685F-8394-BE7C510F19E7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01163-AE39-0290-3988-165872905704}"/>
                </a:ext>
              </a:extLst>
            </p:cNvPr>
            <p:cNvSpPr txBox="1"/>
            <p:nvPr/>
          </p:nvSpPr>
          <p:spPr>
            <a:xfrm>
              <a:off x="911985" y="145363"/>
              <a:ext cx="207204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UI/UX –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화면 로딩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F34AEF-2621-3860-5F7A-CF45A53CEB0C}"/>
              </a:ext>
            </a:extLst>
          </p:cNvPr>
          <p:cNvGrpSpPr/>
          <p:nvPr/>
        </p:nvGrpSpPr>
        <p:grpSpPr>
          <a:xfrm>
            <a:off x="7121025" y="3180565"/>
            <a:ext cx="3118066" cy="523401"/>
            <a:chOff x="7165348" y="2594447"/>
            <a:chExt cx="2443242" cy="45306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8A9F8AD-A9AB-5B69-73B7-FE42E764CC92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9724C8E7-5846-D3FB-7D27-F1393274075C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9A415C15-73C7-5EF2-493A-1FA5663A58B5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22EC82-6E6F-60CE-C296-B350EC962F76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/>
                <a:t>화면 이동시 무분별한 로딩바 사용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7420641-8ABF-1524-AFED-51413D6ADE98}"/>
              </a:ext>
            </a:extLst>
          </p:cNvPr>
          <p:cNvGrpSpPr/>
          <p:nvPr/>
        </p:nvGrpSpPr>
        <p:grpSpPr>
          <a:xfrm>
            <a:off x="7121025" y="3966982"/>
            <a:ext cx="3118066" cy="523401"/>
            <a:chOff x="7165348" y="2594447"/>
            <a:chExt cx="2443242" cy="45306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45050D0-C5F8-6371-CE4E-99BB964ABFCE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17545093-08F8-1977-0563-35A7DE101BFF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0FD505E4-F9B6-C594-06E3-992CACB094A2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EE48B6-C570-3ADE-5EF6-0A2C7A8151C9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/>
                <a:t>토스는 적극적으로 로딩 애니메이션 활용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4"/>
          <p:cNvGrpSpPr/>
          <p:nvPr/>
        </p:nvGrpSpPr>
        <p:grpSpPr>
          <a:xfrm>
            <a:off x="727769" y="1108285"/>
            <a:ext cx="3920867" cy="1586865"/>
            <a:chOff x="-1" y="-6124"/>
            <a:chExt cx="3920866" cy="1586864"/>
          </a:xfrm>
        </p:grpSpPr>
        <p:pic>
          <p:nvPicPr>
            <p:cNvPr id="1001" name="그림 7" descr="그림 7"/>
            <p:cNvPicPr>
              <a:picLocks noChangeAspect="1"/>
            </p:cNvPicPr>
            <p:nvPr/>
          </p:nvPicPr>
          <p:blipFill>
            <a:blip r:embed="rId2"/>
            <a:srcRect l="4712" t="42732" r="5543" b="42056"/>
            <a:stretch>
              <a:fillRect/>
            </a:stretch>
          </p:blipFill>
          <p:spPr>
            <a:xfrm>
              <a:off x="-1" y="0"/>
              <a:ext cx="1747205" cy="640829"/>
            </a:xfrm>
            <a:prstGeom prst="rect">
              <a:avLst/>
            </a:prstGeom>
            <a:ln w="12700" cap="flat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  <a:effectLst/>
          </p:spPr>
        </p:pic>
        <p:pic>
          <p:nvPicPr>
            <p:cNvPr id="1002" name="그림 9" descr="그림 9"/>
            <p:cNvPicPr>
              <a:picLocks noChangeAspect="1"/>
            </p:cNvPicPr>
            <p:nvPr/>
          </p:nvPicPr>
          <p:blipFill>
            <a:blip r:embed="rId3"/>
            <a:srcRect l="4990" t="40575" r="5333" b="36754"/>
            <a:stretch>
              <a:fillRect/>
            </a:stretch>
          </p:blipFill>
          <p:spPr>
            <a:xfrm>
              <a:off x="-1" y="625757"/>
              <a:ext cx="1747205" cy="954983"/>
            </a:xfrm>
            <a:prstGeom prst="rect">
              <a:avLst/>
            </a:prstGeom>
            <a:ln w="12700" cap="flat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  <a:effectLst/>
          </p:spPr>
        </p:pic>
        <p:pic>
          <p:nvPicPr>
            <p:cNvPr id="1003" name="그림 11" descr="그림 11"/>
            <p:cNvPicPr>
              <a:picLocks noChangeAspect="1"/>
            </p:cNvPicPr>
            <p:nvPr/>
          </p:nvPicPr>
          <p:blipFill>
            <a:blip r:embed="rId4"/>
            <a:srcRect l="6556" t="42432" r="6772" b="39700"/>
            <a:stretch>
              <a:fillRect/>
            </a:stretch>
          </p:blipFill>
          <p:spPr>
            <a:xfrm>
              <a:off x="1754739" y="615241"/>
              <a:ext cx="2166126" cy="965499"/>
            </a:xfrm>
            <a:prstGeom prst="rect">
              <a:avLst/>
            </a:prstGeom>
            <a:ln w="12700" cap="flat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  <a:effectLst/>
          </p:spPr>
        </p:pic>
        <p:pic>
          <p:nvPicPr>
            <p:cNvPr id="1004" name="그림 13" descr="그림 13"/>
            <p:cNvPicPr>
              <a:picLocks noChangeAspect="1"/>
            </p:cNvPicPr>
            <p:nvPr/>
          </p:nvPicPr>
          <p:blipFill>
            <a:blip r:embed="rId5"/>
            <a:srcRect l="5496" t="42906" r="4759" b="40000"/>
            <a:stretch>
              <a:fillRect/>
            </a:stretch>
          </p:blipFill>
          <p:spPr>
            <a:xfrm>
              <a:off x="1763045" y="-6124"/>
              <a:ext cx="1585886" cy="653598"/>
            </a:xfrm>
            <a:prstGeom prst="rect">
              <a:avLst/>
            </a:prstGeom>
            <a:ln w="12700" cap="flat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  <a:effectLst/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2C48EB-12F7-467F-299C-DF20CE92CFFB}"/>
              </a:ext>
            </a:extLst>
          </p:cNvPr>
          <p:cNvGrpSpPr/>
          <p:nvPr/>
        </p:nvGrpSpPr>
        <p:grpSpPr>
          <a:xfrm>
            <a:off x="715375" y="3288383"/>
            <a:ext cx="4018550" cy="3472710"/>
            <a:chOff x="5953291" y="841442"/>
            <a:chExt cx="3745342" cy="3308597"/>
          </a:xfrm>
        </p:grpSpPr>
        <p:pic>
          <p:nvPicPr>
            <p:cNvPr id="1006" name="그림 19" descr="그림 19"/>
            <p:cNvPicPr>
              <a:picLocks noChangeAspect="1"/>
            </p:cNvPicPr>
            <p:nvPr/>
          </p:nvPicPr>
          <p:blipFill>
            <a:blip r:embed="rId6"/>
            <a:srcRect l="1511" t="208"/>
            <a:stretch>
              <a:fillRect/>
            </a:stretch>
          </p:blipFill>
          <p:spPr>
            <a:xfrm>
              <a:off x="5953293" y="841442"/>
              <a:ext cx="3733105" cy="911913"/>
            </a:xfrm>
            <a:prstGeom prst="rect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  <a:miter lim="400000"/>
            </a:ln>
          </p:spPr>
        </p:pic>
        <p:pic>
          <p:nvPicPr>
            <p:cNvPr id="1007" name="그림 21" descr="그림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3292" y="1745202"/>
              <a:ext cx="3738905" cy="875200"/>
            </a:xfrm>
            <a:prstGeom prst="rect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  <a:miter lim="400000"/>
            </a:ln>
          </p:spPr>
        </p:pic>
        <p:pic>
          <p:nvPicPr>
            <p:cNvPr id="1008" name="그림 23" descr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3291" y="2594444"/>
              <a:ext cx="3745341" cy="1094001"/>
            </a:xfrm>
            <a:prstGeom prst="rect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  <a:miter lim="400000"/>
            </a:ln>
          </p:spPr>
        </p:pic>
        <p:pic>
          <p:nvPicPr>
            <p:cNvPr id="1009" name="그림 25" descr="그림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53292" y="3660955"/>
              <a:ext cx="3745341" cy="489084"/>
            </a:xfrm>
            <a:prstGeom prst="rect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  <a:miter lim="400000"/>
            </a:ln>
          </p:spPr>
        </p:pic>
      </p:grpSp>
      <p:grpSp>
        <p:nvGrpSpPr>
          <p:cNvPr id="2" name="모서리가 둥근 직사각형 22">
            <a:extLst>
              <a:ext uri="{FF2B5EF4-FFF2-40B4-BE49-F238E27FC236}">
                <a16:creationId xmlns:a16="http://schemas.microsoft.com/office/drawing/2014/main" id="{7E0BE0BD-43CF-AA32-BF04-0544177AD1C9}"/>
              </a:ext>
            </a:extLst>
          </p:cNvPr>
          <p:cNvGrpSpPr/>
          <p:nvPr/>
        </p:nvGrpSpPr>
        <p:grpSpPr>
          <a:xfrm>
            <a:off x="2185400" y="655679"/>
            <a:ext cx="805292" cy="279455"/>
            <a:chOff x="0" y="20293"/>
            <a:chExt cx="805290" cy="279454"/>
          </a:xfrm>
        </p:grpSpPr>
        <p:sp>
          <p:nvSpPr>
            <p:cNvPr id="3" name="모서리가 둥근 직사각형">
              <a:extLst>
                <a:ext uri="{FF2B5EF4-FFF2-40B4-BE49-F238E27FC236}">
                  <a16:creationId xmlns:a16="http://schemas.microsoft.com/office/drawing/2014/main" id="{94CC9A2F-7F21-A33A-EBE1-75A27DF1A01C}"/>
                </a:ext>
              </a:extLst>
            </p:cNvPr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0F5FA"/>
            </a:solidFill>
            <a:ln w="12700" cap="flat">
              <a:solidFill>
                <a:srgbClr val="B9CD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558ED5"/>
                  </a:solidFill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4" name="머니버스">
              <a:extLst>
                <a:ext uri="{FF2B5EF4-FFF2-40B4-BE49-F238E27FC236}">
                  <a16:creationId xmlns:a16="http://schemas.microsoft.com/office/drawing/2014/main" id="{69D2E770-E858-2C04-6669-239AF86C881C}"/>
                </a:ext>
              </a:extLst>
            </p:cNvPr>
            <p:cNvSpPr/>
            <p:nvPr/>
          </p:nvSpPr>
          <p:spPr>
            <a:xfrm>
              <a:off x="65712" y="160020"/>
              <a:ext cx="6738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558ED5"/>
                  </a:solidFill>
                </a:defRPr>
              </a:lvl1pPr>
            </a:lstStyle>
            <a:p>
              <a:r>
                <a:rPr err="1"/>
                <a:t>머니버스</a:t>
              </a:r>
              <a:endParaRPr/>
            </a:p>
          </p:txBody>
        </p:sp>
      </p:grpSp>
      <p:grpSp>
        <p:nvGrpSpPr>
          <p:cNvPr id="5" name="모서리가 둥근 직사각형 14">
            <a:extLst>
              <a:ext uri="{FF2B5EF4-FFF2-40B4-BE49-F238E27FC236}">
                <a16:creationId xmlns:a16="http://schemas.microsoft.com/office/drawing/2014/main" id="{046A2CF3-1693-B6D8-9A54-1E31739C1618}"/>
              </a:ext>
            </a:extLst>
          </p:cNvPr>
          <p:cNvGrpSpPr/>
          <p:nvPr/>
        </p:nvGrpSpPr>
        <p:grpSpPr>
          <a:xfrm>
            <a:off x="2185400" y="2831746"/>
            <a:ext cx="805291" cy="320041"/>
            <a:chOff x="0" y="0"/>
            <a:chExt cx="805289" cy="320040"/>
          </a:xfrm>
        </p:grpSpPr>
        <p:sp>
          <p:nvSpPr>
            <p:cNvPr id="6" name="모서리가 둥근 직사각형">
              <a:extLst>
                <a:ext uri="{FF2B5EF4-FFF2-40B4-BE49-F238E27FC236}">
                  <a16:creationId xmlns:a16="http://schemas.microsoft.com/office/drawing/2014/main" id="{9F345E01-BA0B-1B4B-72EE-185EA5092FBC}"/>
                </a:ext>
              </a:extLst>
            </p:cNvPr>
            <p:cNvSpPr/>
            <p:nvPr/>
          </p:nvSpPr>
          <p:spPr>
            <a:xfrm>
              <a:off x="0" y="20293"/>
              <a:ext cx="805290" cy="279454"/>
            </a:xfrm>
            <a:prstGeom prst="roundRect">
              <a:avLst>
                <a:gd name="adj" fmla="val 16667"/>
              </a:avLst>
            </a:prstGeom>
            <a:solidFill>
              <a:srgbClr val="FDEADA"/>
            </a:solidFill>
            <a:ln w="12700" cap="flat">
              <a:solidFill>
                <a:srgbClr val="FAC09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토스">
              <a:extLst>
                <a:ext uri="{FF2B5EF4-FFF2-40B4-BE49-F238E27FC236}">
                  <a16:creationId xmlns:a16="http://schemas.microsoft.com/office/drawing/2014/main" id="{E0E6BE1E-DB27-1BC4-3638-66965A0A5051}"/>
                </a:ext>
              </a:extLst>
            </p:cNvPr>
            <p:cNvSpPr txBox="1"/>
            <p:nvPr/>
          </p:nvSpPr>
          <p:spPr>
            <a:xfrm>
              <a:off x="65712" y="0"/>
              <a:ext cx="67386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E46C0A"/>
                  </a:solidFill>
                </a:defRPr>
              </a:lvl1pPr>
            </a:lstStyle>
            <a:p>
              <a:r>
                <a:rPr err="1"/>
                <a:t>토스</a:t>
              </a:r>
              <a:endParaRPr/>
            </a:p>
          </p:txBody>
        </p:sp>
      </p:grpSp>
      <p:sp>
        <p:nvSpPr>
          <p:cNvPr id="13" name="직선 연결선 17">
            <a:extLst>
              <a:ext uri="{FF2B5EF4-FFF2-40B4-BE49-F238E27FC236}">
                <a16:creationId xmlns:a16="http://schemas.microsoft.com/office/drawing/2014/main" id="{CE0BD444-6512-3D8C-FED8-085FDBCE6EE4}"/>
              </a:ext>
            </a:extLst>
          </p:cNvPr>
          <p:cNvSpPr/>
          <p:nvPr/>
        </p:nvSpPr>
        <p:spPr>
          <a:xfrm flipV="1">
            <a:off x="5532785" y="491780"/>
            <a:ext cx="1" cy="6928871"/>
          </a:xfrm>
          <a:prstGeom prst="line">
            <a:avLst/>
          </a:prstGeom>
          <a:ln w="12700">
            <a:solidFill>
              <a:srgbClr val="C6A7A7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8B04C-D2E7-2735-F57E-27BAD964B5C8}"/>
              </a:ext>
            </a:extLst>
          </p:cNvPr>
          <p:cNvSpPr txBox="1"/>
          <p:nvPr/>
        </p:nvSpPr>
        <p:spPr>
          <a:xfrm>
            <a:off x="6242075" y="3891586"/>
            <a:ext cx="273385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28600" indent="-228600">
              <a:buSzPct val="100000"/>
              <a:buAutoNum type="arabicPeriod"/>
              <a:defRPr sz="10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스스로 해결할 수 있는 방법 알려주기</a:t>
            </a:r>
          </a:p>
          <a:p>
            <a:pPr marL="228600" indent="-228600">
              <a:buSzPct val="100000"/>
              <a:buAutoNum type="arabicPeriod"/>
              <a:defRPr sz="10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사용자 입장에서 이해할 수 있는 언어 사용</a:t>
            </a:r>
          </a:p>
          <a:p>
            <a:pPr marL="228600" indent="-228600">
              <a:buSzPct val="100000"/>
              <a:buAutoNum type="arabicPeriod"/>
              <a:defRPr sz="10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쉽게 해결할 수 있게 도와주기</a:t>
            </a:r>
          </a:p>
          <a:p>
            <a:pPr marL="228600" indent="-228600">
              <a:buSzPct val="100000"/>
              <a:buAutoNum type="arabicPeriod"/>
              <a:defRPr sz="10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부정적인 감정 최소화하기</a:t>
            </a:r>
          </a:p>
        </p:txBody>
      </p:sp>
      <p:sp>
        <p:nvSpPr>
          <p:cNvPr id="16" name="직선 연결선 27">
            <a:extLst>
              <a:ext uri="{FF2B5EF4-FFF2-40B4-BE49-F238E27FC236}">
                <a16:creationId xmlns:a16="http://schemas.microsoft.com/office/drawing/2014/main" id="{768C416E-C5C7-9627-7012-70451979FC60}"/>
              </a:ext>
            </a:extLst>
          </p:cNvPr>
          <p:cNvSpPr/>
          <p:nvPr/>
        </p:nvSpPr>
        <p:spPr>
          <a:xfrm flipH="1">
            <a:off x="6242075" y="3891586"/>
            <a:ext cx="0" cy="684290"/>
          </a:xfrm>
          <a:prstGeom prst="line">
            <a:avLst/>
          </a:prstGeom>
          <a:ln w="1905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7F169-9D11-FA83-D1DD-D566AC3F5943}"/>
              </a:ext>
            </a:extLst>
          </p:cNvPr>
          <p:cNvSpPr txBox="1"/>
          <p:nvPr/>
        </p:nvSpPr>
        <p:spPr>
          <a:xfrm>
            <a:off x="6242075" y="4575876"/>
            <a:ext cx="3317510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토스 </a:t>
            </a:r>
            <a:r>
              <a:rPr lang="ko-KR" altLang="en-US" sz="900" err="1">
                <a:solidFill>
                  <a:schemeClr val="bg1">
                    <a:lumMod val="50000"/>
                  </a:schemeClr>
                </a:solidFill>
              </a:rPr>
              <a:t>테크</a:t>
            </a:r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 블로그 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좋은 에러 메시지를 만드는 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가지 원칙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2C6F4B-87D1-3363-BD3F-49DCB082B48F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A02DF9A-0E15-4DC4-DDEF-05FDCF0D9903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416CB3-7C53-519B-CF41-100B10AD0B9F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D35A36-D25C-90AE-BE61-01B8C31118B0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8415E6-085B-8F40-29A1-9281D2DA863C}"/>
                </a:ext>
              </a:extLst>
            </p:cNvPr>
            <p:cNvSpPr txBox="1"/>
            <p:nvPr/>
          </p:nvSpPr>
          <p:spPr>
            <a:xfrm>
              <a:off x="911985" y="145363"/>
              <a:ext cx="230287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UI/UX –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에러 메세지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004247-8528-8107-35DB-8C27A4E05596}"/>
              </a:ext>
            </a:extLst>
          </p:cNvPr>
          <p:cNvGrpSpPr/>
          <p:nvPr/>
        </p:nvGrpSpPr>
        <p:grpSpPr>
          <a:xfrm>
            <a:off x="6091163" y="3291513"/>
            <a:ext cx="3619333" cy="566012"/>
            <a:chOff x="7165348" y="2594447"/>
            <a:chExt cx="2443242" cy="48995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A1745C6-9800-1415-9832-35D95A88DFA8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7688AA25-E2B2-3E40-FD2A-F83F57EECD21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A17C441F-07DE-CB11-7378-5F93D39D963F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1916CC-338E-B371-37CD-64CF0EA80D6D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>
                  <a:latin typeface="원신한 Medium" panose="020B0603000000000000" pitchFamily="50" charset="-127"/>
                  <a:ea typeface="원신한 Medium" panose="020B0603000000000000" pitchFamily="50" charset="-127"/>
                </a:rPr>
                <a:t>토스는 에러로 인한 부정적인 경험 최소화를 위해 노력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머니버스 및 경쟁 플랫폼 현황"/>
          <p:cNvSpPr txBox="1"/>
          <p:nvPr/>
        </p:nvSpPr>
        <p:spPr>
          <a:xfrm>
            <a:off x="4067023" y="3378140"/>
            <a:ext cx="255935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267368" indent="-267368">
              <a:buSzPct val="100000"/>
              <a:buAutoNum type="arabicPeriod"/>
            </a:lvl1pPr>
          </a:lstStyle>
          <a:p>
            <a:pPr marL="0" indent="0">
              <a:buNone/>
            </a:pPr>
            <a:r>
              <a:rPr lang="en-US"/>
              <a:t>3. </a:t>
            </a:r>
            <a:r>
              <a:rPr lang="ko-KR" altLang="en-US"/>
              <a:t>비교 요약 및 개선점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385205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머니버스 및 경쟁 플랫폼 현황"/>
          <p:cNvSpPr txBox="1"/>
          <p:nvPr/>
        </p:nvSpPr>
        <p:spPr>
          <a:xfrm>
            <a:off x="3570905" y="3542029"/>
            <a:ext cx="3551590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267368" indent="-267368">
              <a:buSzPct val="100000"/>
              <a:buAutoNum type="arabicPeriod"/>
            </a:lvl1pPr>
          </a:lstStyle>
          <a:p>
            <a:r>
              <a:t>머니버스 및 경쟁 플랫폼 현황</a:t>
            </a:r>
          </a:p>
        </p:txBody>
      </p:sp>
    </p:spTree>
    <p:extLst>
      <p:ext uri="{BB962C8B-B14F-4D97-AF65-F5344CB8AC3E}">
        <p14:creationId xmlns:p14="http://schemas.microsoft.com/office/powerpoint/2010/main" val="160280355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756267-6632-7FAF-A75F-AA6BF1157A9C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83FFD0-3B69-AB7D-AD37-02931B3FE33A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097EE98-9177-AA0C-BBF6-07F7E8C81EB6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671E27B-41E3-7484-0A10-8BF93A8D556E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48CE3C-024D-0A42-E289-8BD96EDEEACE}"/>
                </a:ext>
              </a:extLst>
            </p:cNvPr>
            <p:cNvSpPr txBox="1"/>
            <p:nvPr/>
          </p:nvSpPr>
          <p:spPr>
            <a:xfrm>
              <a:off x="911985" y="145363"/>
              <a:ext cx="18460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서비스 비교 요약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827E63-4AB8-CF46-DB7D-2E40C3881A69}"/>
              </a:ext>
            </a:extLst>
          </p:cNvPr>
          <p:cNvGrpSpPr/>
          <p:nvPr/>
        </p:nvGrpSpPr>
        <p:grpSpPr>
          <a:xfrm>
            <a:off x="426950" y="1276408"/>
            <a:ext cx="2561029" cy="2211037"/>
            <a:chOff x="409578" y="892057"/>
            <a:chExt cx="2561029" cy="221103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6FD0F41-E2F0-64FB-C51F-41DE29041430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5FA7C06-50D4-4D40-9DC8-A4017AFC609B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FF3103B6-DEC3-9EF8-4B0C-A442CD3BC7C3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E9EFF7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C82A79-BEC4-C151-F854-2C6262FAD224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제공하는 정보의 차이는 적음 </a:t>
              </a:r>
            </a:p>
          </p:txBody>
        </p:sp>
        <p:pic>
          <p:nvPicPr>
            <p:cNvPr id="13" name="그래픽 12" descr="포스트잇 3 단색으로 채워진">
              <a:extLst>
                <a:ext uri="{FF2B5EF4-FFF2-40B4-BE49-F238E27FC236}">
                  <a16:creationId xmlns:a16="http://schemas.microsoft.com/office/drawing/2014/main" id="{4100B3D5-7792-5D83-F88F-B07962BA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5925" y="1160654"/>
              <a:ext cx="568325" cy="56832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08832D-2632-91D0-1297-C75A798D7EB6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오히려 머니버스에서 제공하는 정보가 더 많은 경우 多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DC0B3E-6567-E5F3-B01A-6D7784B5EAE7}"/>
              </a:ext>
            </a:extLst>
          </p:cNvPr>
          <p:cNvGrpSpPr/>
          <p:nvPr/>
        </p:nvGrpSpPr>
        <p:grpSpPr>
          <a:xfrm>
            <a:off x="3947873" y="1276407"/>
            <a:ext cx="2561029" cy="2211037"/>
            <a:chOff x="409578" y="892057"/>
            <a:chExt cx="2561029" cy="221103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424279E-ADA5-0E61-57E1-5E7CCA775D5B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03515CAB-FD7D-DD44-F5EC-FE5AEA8C1A60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DF0692C1-3418-FE36-FF9A-11063C3807C0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12C498-3581-F571-79A7-8EBFA8269FD5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/>
                <a:t>서비스 응집도 차이</a:t>
              </a: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0DF04B-5564-3168-8371-B10CF1FDF049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토스는 맥락에 맞게 서비스를 배치하여 연속된 이용 유도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759845-4FFB-82F7-2AEC-68A027E3C6DA}"/>
              </a:ext>
            </a:extLst>
          </p:cNvPr>
          <p:cNvGrpSpPr/>
          <p:nvPr/>
        </p:nvGrpSpPr>
        <p:grpSpPr>
          <a:xfrm>
            <a:off x="7468796" y="1276408"/>
            <a:ext cx="2561029" cy="2211037"/>
            <a:chOff x="409578" y="892057"/>
            <a:chExt cx="2561029" cy="221103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6159A3B-E35A-6E1B-D6C6-5C58849A3D93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6A8B870F-79C8-1B0B-18B1-8A46288E8A85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F9FC5484-3D29-A315-68FC-F00168AD194D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52CEB9-D026-D8AE-69A3-0E96EFCD7093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/>
                <a:t>개인화 </a:t>
              </a:r>
              <a:r>
                <a:rPr lang="en-US" altLang="ko-KR" sz="1200"/>
                <a:t>/ </a:t>
              </a:r>
              <a:r>
                <a:rPr lang="ko-KR" altLang="en-US" sz="1200"/>
                <a:t>추천</a:t>
              </a: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03C211-2AD6-990A-B58E-8373AE2FF17C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서비스</a:t>
              </a:r>
              <a:r>
                <a:rPr kumimoji="0" lang="en-US" altLang="ko-KR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, </a:t>
              </a: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상품 추천부터 화면 개인화까지 고객에게 맞춤</a:t>
              </a:r>
            </a:p>
          </p:txBody>
        </p:sp>
      </p:grpSp>
      <p:pic>
        <p:nvPicPr>
          <p:cNvPr id="35" name="그래픽 34" descr="별자리 윤곽선">
            <a:extLst>
              <a:ext uri="{FF2B5EF4-FFF2-40B4-BE49-F238E27FC236}">
                <a16:creationId xmlns:a16="http://schemas.microsoft.com/office/drawing/2014/main" id="{57793E4A-7899-36DE-6963-61369329B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4225" y="1545004"/>
            <a:ext cx="568325" cy="568325"/>
          </a:xfrm>
          <a:prstGeom prst="rect">
            <a:avLst/>
          </a:prstGeom>
        </p:spPr>
      </p:pic>
      <p:pic>
        <p:nvPicPr>
          <p:cNvPr id="37" name="그래픽 36" descr="엄지척 기호 윤곽선">
            <a:extLst>
              <a:ext uri="{FF2B5EF4-FFF2-40B4-BE49-F238E27FC236}">
                <a16:creationId xmlns:a16="http://schemas.microsoft.com/office/drawing/2014/main" id="{DCDD8290-209F-2340-323D-E5340AA28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5144" y="1545005"/>
            <a:ext cx="568324" cy="568324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3E2585-8574-C8A2-C9F8-6B567FF8E817}"/>
              </a:ext>
            </a:extLst>
          </p:cNvPr>
          <p:cNvGrpSpPr/>
          <p:nvPr/>
        </p:nvGrpSpPr>
        <p:grpSpPr>
          <a:xfrm>
            <a:off x="426950" y="4149725"/>
            <a:ext cx="2561029" cy="2211037"/>
            <a:chOff x="409578" y="892057"/>
            <a:chExt cx="2561029" cy="221103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44E1AB5-314D-A807-CEAE-31067D89EBDE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637ACD1-13EC-5CC2-EB59-5432CE2521D9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910E64DC-3B85-E991-4DAE-2C3D2CACA1C5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E613020-A7F3-485E-3D0A-CF57976B50B6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다양한 가맹</a:t>
              </a:r>
              <a:r>
                <a:rPr kumimoji="0" lang="en-US" altLang="ko-KR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/</a:t>
              </a: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제휴사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D17914-C5C5-1172-2D18-E848B1CD5D5D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금융 서비스 외에도 다양한 일상 편의 비금융 서비스 제공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6D9487A-9F57-8989-2875-04648B410C59}"/>
              </a:ext>
            </a:extLst>
          </p:cNvPr>
          <p:cNvGrpSpPr/>
          <p:nvPr/>
        </p:nvGrpSpPr>
        <p:grpSpPr>
          <a:xfrm>
            <a:off x="3947873" y="4149724"/>
            <a:ext cx="2561029" cy="2211037"/>
            <a:chOff x="409578" y="892057"/>
            <a:chExt cx="2561029" cy="221103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CAC1325-B81B-C2EC-BF82-18AAD3A1F29B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B4794000-095E-2150-34DC-AB17BA03E8C1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8FBEAAFE-D4A9-2B39-D1BB-C6EC3ECAA84A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309FFF9-002B-DFF4-91B7-4B064FE22A55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/>
                <a:t>많고 쉽고 유용한 이벤트</a:t>
              </a: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362ECA-BBE2-8472-5ED2-429D143E8E94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쉽게 참여할 수 있으며 현금성 포인트와 금융 상식 제공 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8441626-85DA-182E-A3D9-906CD26D6199}"/>
              </a:ext>
            </a:extLst>
          </p:cNvPr>
          <p:cNvGrpSpPr/>
          <p:nvPr/>
        </p:nvGrpSpPr>
        <p:grpSpPr>
          <a:xfrm>
            <a:off x="7468796" y="4149725"/>
            <a:ext cx="2561029" cy="2211037"/>
            <a:chOff x="409578" y="892057"/>
            <a:chExt cx="2561029" cy="221103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03C30F4-1F1C-4FC9-DEA1-9D805588F472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58D47754-1F02-33CA-27D9-D9804E4125FC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6C318B73-3B27-804E-6B5B-05E3A5AFC6C8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D4791A-0902-06FC-61F4-8C48517787B0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/>
                <a:t>App Push</a:t>
              </a: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58FFD1-1C06-5066-256E-3455A64AD63F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다양한 상황에서 </a:t>
              </a:r>
              <a:r>
                <a:rPr kumimoji="0" lang="en-US" altLang="ko-KR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App Push</a:t>
              </a: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를 적극적으로 활용</a:t>
              </a:r>
            </a:p>
          </p:txBody>
        </p:sp>
      </p:grpSp>
      <p:pic>
        <p:nvPicPr>
          <p:cNvPr id="60" name="그래픽 59" descr="상점 윤곽선">
            <a:extLst>
              <a:ext uri="{FF2B5EF4-FFF2-40B4-BE49-F238E27FC236}">
                <a16:creationId xmlns:a16="http://schemas.microsoft.com/office/drawing/2014/main" id="{F97B39C5-D964-49F1-8362-B3C983CB45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3296" y="4418321"/>
            <a:ext cx="568325" cy="568325"/>
          </a:xfrm>
          <a:prstGeom prst="rect">
            <a:avLst/>
          </a:prstGeom>
        </p:spPr>
      </p:pic>
      <p:pic>
        <p:nvPicPr>
          <p:cNvPr id="62" name="그래픽 61" descr="색종이 조각 볼 윤곽선">
            <a:extLst>
              <a:ext uri="{FF2B5EF4-FFF2-40B4-BE49-F238E27FC236}">
                <a16:creationId xmlns:a16="http://schemas.microsoft.com/office/drawing/2014/main" id="{3ACB7790-26E4-3973-54DE-B39A5EDA61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4225" y="4418321"/>
            <a:ext cx="568325" cy="568325"/>
          </a:xfrm>
          <a:prstGeom prst="rect">
            <a:avLst/>
          </a:prstGeom>
        </p:spPr>
      </p:pic>
      <p:pic>
        <p:nvPicPr>
          <p:cNvPr id="1024" name="그래픽 1023" descr="종 윤곽선">
            <a:extLst>
              <a:ext uri="{FF2B5EF4-FFF2-40B4-BE49-F238E27FC236}">
                <a16:creationId xmlns:a16="http://schemas.microsoft.com/office/drawing/2014/main" id="{20617218-8696-02B3-7F1C-38082D2966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65144" y="4418322"/>
            <a:ext cx="568324" cy="5683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756267-6632-7FAF-A75F-AA6BF1157A9C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83FFD0-3B69-AB7D-AD37-02931B3FE33A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097EE98-9177-AA0C-BBF6-07F7E8C81EB6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671E27B-41E3-7484-0A10-8BF93A8D556E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48CE3C-024D-0A42-E289-8BD96EDEEACE}"/>
                </a:ext>
              </a:extLst>
            </p:cNvPr>
            <p:cNvSpPr txBox="1"/>
            <p:nvPr/>
          </p:nvSpPr>
          <p:spPr>
            <a:xfrm>
              <a:off x="911985" y="145363"/>
              <a:ext cx="186204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UI/UX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비교 요약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827E63-4AB8-CF46-DB7D-2E40C3881A69}"/>
              </a:ext>
            </a:extLst>
          </p:cNvPr>
          <p:cNvGrpSpPr/>
          <p:nvPr/>
        </p:nvGrpSpPr>
        <p:grpSpPr>
          <a:xfrm>
            <a:off x="426950" y="1276408"/>
            <a:ext cx="2561029" cy="2211037"/>
            <a:chOff x="409578" y="892057"/>
            <a:chExt cx="2561029" cy="221103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6FD0F41-E2F0-64FB-C51F-41DE29041430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5FA7C06-50D4-4D40-9DC8-A4017AFC609B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FF3103B6-DEC3-9EF8-4B0C-A442CD3BC7C3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E9EFF7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C82A79-BEC4-C151-F854-2C6262FAD224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너무 많은 선택지</a:t>
              </a:r>
              <a:r>
                <a:rPr kumimoji="0" lang="en-US" altLang="ko-KR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, </a:t>
              </a: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정보량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08832D-2632-91D0-1297-C75A798D7EB6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고객의 인지부하를 유발하고 피로도가 높다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DC0B3E-6567-E5F3-B01A-6D7784B5EAE7}"/>
              </a:ext>
            </a:extLst>
          </p:cNvPr>
          <p:cNvGrpSpPr/>
          <p:nvPr/>
        </p:nvGrpSpPr>
        <p:grpSpPr>
          <a:xfrm>
            <a:off x="3947873" y="1276407"/>
            <a:ext cx="2561029" cy="2211037"/>
            <a:chOff x="409578" y="892057"/>
            <a:chExt cx="2561029" cy="221103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424279E-ADA5-0E61-57E1-5E7CCA775D5B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03515CAB-FD7D-DD44-F5EC-FE5AEA8C1A60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DF0692C1-3418-FE36-FF9A-11063C3807C0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12C498-3581-F571-79A7-8EBFA8269FD5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/>
                <a:t>빠르게 느껴지는 로딩</a:t>
              </a: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0DF04B-5564-3168-8371-B10CF1FDF049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600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스켈레톤 이미지와 로딩 애니메이션을 활용하여 부드럽고 빠른 느낌을 줌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759845-4FFB-82F7-2AEC-68A027E3C6DA}"/>
              </a:ext>
            </a:extLst>
          </p:cNvPr>
          <p:cNvGrpSpPr/>
          <p:nvPr/>
        </p:nvGrpSpPr>
        <p:grpSpPr>
          <a:xfrm>
            <a:off x="7468796" y="1276408"/>
            <a:ext cx="2561029" cy="2211037"/>
            <a:chOff x="409578" y="892057"/>
            <a:chExt cx="2561029" cy="221103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6159A3B-E35A-6E1B-D6C6-5C58849A3D93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6A8B870F-79C8-1B0B-18B1-8A46288E8A85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F9FC5484-3D29-A315-68FC-F00168AD194D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52CEB9-D026-D8AE-69A3-0E96EFCD7093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/>
                <a:t>심미적으로 우수한 디자인</a:t>
              </a: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03C211-2AD6-990A-B58E-8373AE2FF17C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600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이미지를 활용하여 텍스트로 인한 피로도를 감소</a:t>
              </a:r>
              <a:r>
                <a:rPr kumimoji="0" lang="en-US" altLang="ko-KR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, </a:t>
              </a: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딱딱할 수도 있는 금융 이미지 탈피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3E2585-8574-C8A2-C9F8-6B567FF8E817}"/>
              </a:ext>
            </a:extLst>
          </p:cNvPr>
          <p:cNvGrpSpPr/>
          <p:nvPr/>
        </p:nvGrpSpPr>
        <p:grpSpPr>
          <a:xfrm>
            <a:off x="426950" y="4149725"/>
            <a:ext cx="2561029" cy="2211037"/>
            <a:chOff x="409578" y="892057"/>
            <a:chExt cx="2561029" cy="221103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44E1AB5-314D-A807-CEAE-31067D89EBDE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637ACD1-13EC-5CC2-EB59-5432CE2521D9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910E64DC-3B85-E991-4DAE-2C3D2CACA1C5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E613020-A7F3-485E-3D0A-CF57976B50B6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친절하고 명확한 문구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D17914-C5C5-1172-2D18-E848B1CD5D5D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한자어를 지양하고 직관적이고 사용자 친화적인 용어를 사용 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6D9487A-9F57-8989-2875-04648B410C59}"/>
              </a:ext>
            </a:extLst>
          </p:cNvPr>
          <p:cNvGrpSpPr/>
          <p:nvPr/>
        </p:nvGrpSpPr>
        <p:grpSpPr>
          <a:xfrm>
            <a:off x="3947873" y="4149724"/>
            <a:ext cx="2561029" cy="2211037"/>
            <a:chOff x="409578" y="892057"/>
            <a:chExt cx="2561029" cy="221103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CAC1325-B81B-C2EC-BF82-18AAD3A1F29B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B4794000-095E-2150-34DC-AB17BA03E8C1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8FBEAAFE-D4A9-2B39-D1BB-C6EC3ECAA84A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309FFF9-002B-DFF4-91B7-4B064FE22A55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/>
                <a:t>좋은 에러 메시지 설계</a:t>
              </a: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362ECA-BBE2-8472-5ED2-429D143E8E94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고객의 부정적 경험을 최소화하여 이탈을 방지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8441626-85DA-182E-A3D9-906CD26D6199}"/>
              </a:ext>
            </a:extLst>
          </p:cNvPr>
          <p:cNvGrpSpPr/>
          <p:nvPr/>
        </p:nvGrpSpPr>
        <p:grpSpPr>
          <a:xfrm>
            <a:off x="7468796" y="4149725"/>
            <a:ext cx="2561029" cy="2211037"/>
            <a:chOff x="409578" y="892057"/>
            <a:chExt cx="2561029" cy="221103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03C30F4-1F1C-4FC9-DEA1-9D805588F472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58D47754-1F02-33CA-27D9-D9804E4125FC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6C318B73-3B27-804E-6B5B-05E3A5AFC6C8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D4791A-0902-06FC-61F4-8C48517787B0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/>
                <a:t>고객의 화면 상호작용 최소화</a:t>
              </a: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58FFD1-1C06-5066-256E-3455A64AD63F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600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터치하거나 입력해야하는 요소를 최소화</a:t>
              </a:r>
              <a:r>
                <a:rPr kumimoji="0" lang="en-US" altLang="ko-KR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, </a:t>
              </a: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외부 서비스 가입을 더 쉽게 도와줌</a:t>
              </a:r>
            </a:p>
          </p:txBody>
        </p:sp>
      </p:grpSp>
      <p:pic>
        <p:nvPicPr>
          <p:cNvPr id="12" name="그래픽 11" descr="월 단위 달력 윤곽선">
            <a:extLst>
              <a:ext uri="{FF2B5EF4-FFF2-40B4-BE49-F238E27FC236}">
                <a16:creationId xmlns:a16="http://schemas.microsoft.com/office/drawing/2014/main" id="{CFAB7CC4-FC5D-A319-2BD8-04E0BF755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598" y="1542541"/>
            <a:ext cx="570787" cy="570787"/>
          </a:xfrm>
          <a:prstGeom prst="rect">
            <a:avLst/>
          </a:prstGeom>
        </p:spPr>
      </p:pic>
      <p:pic>
        <p:nvPicPr>
          <p:cNvPr id="26" name="그래픽 25" descr="모래 시계 30% 윤곽선">
            <a:extLst>
              <a:ext uri="{FF2B5EF4-FFF2-40B4-BE49-F238E27FC236}">
                <a16:creationId xmlns:a16="http://schemas.microsoft.com/office/drawing/2014/main" id="{B0497730-1020-51E3-172E-6BC7FEA7C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2187" y="1540928"/>
            <a:ext cx="572400" cy="572400"/>
          </a:xfrm>
          <a:prstGeom prst="rect">
            <a:avLst/>
          </a:prstGeom>
        </p:spPr>
      </p:pic>
      <p:pic>
        <p:nvPicPr>
          <p:cNvPr id="33" name="그래픽 32" descr="천사 같은 얼굴(윤곽선) 윤곽선">
            <a:extLst>
              <a:ext uri="{FF2B5EF4-FFF2-40B4-BE49-F238E27FC236}">
                <a16:creationId xmlns:a16="http://schemas.microsoft.com/office/drawing/2014/main" id="{A6EE206E-F371-503E-3CD6-E3142B5F4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8598" y="4416284"/>
            <a:ext cx="572400" cy="572400"/>
          </a:xfrm>
          <a:prstGeom prst="rect">
            <a:avLst/>
          </a:prstGeom>
        </p:spPr>
      </p:pic>
      <p:pic>
        <p:nvPicPr>
          <p:cNvPr id="36" name="그래픽 35" descr="경고 윤곽선">
            <a:extLst>
              <a:ext uri="{FF2B5EF4-FFF2-40B4-BE49-F238E27FC236}">
                <a16:creationId xmlns:a16="http://schemas.microsoft.com/office/drawing/2014/main" id="{6166F3F7-50B8-5557-E3E1-19D5EE5F2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2187" y="4416284"/>
            <a:ext cx="572400" cy="572400"/>
          </a:xfrm>
          <a:prstGeom prst="rect">
            <a:avLst/>
          </a:prstGeom>
        </p:spPr>
      </p:pic>
      <p:pic>
        <p:nvPicPr>
          <p:cNvPr id="57" name="그래픽 56" descr="터치 스크린 윤곽선">
            <a:extLst>
              <a:ext uri="{FF2B5EF4-FFF2-40B4-BE49-F238E27FC236}">
                <a16:creationId xmlns:a16="http://schemas.microsoft.com/office/drawing/2014/main" id="{58202064-075D-E26C-A4D7-B9278AA3DE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1068" y="4416284"/>
            <a:ext cx="572400" cy="572400"/>
          </a:xfrm>
          <a:prstGeom prst="rect">
            <a:avLst/>
          </a:prstGeom>
        </p:spPr>
      </p:pic>
      <p:pic>
        <p:nvPicPr>
          <p:cNvPr id="59" name="그래픽 58" descr="마법 지팡이 자동 윤곽선">
            <a:extLst>
              <a:ext uri="{FF2B5EF4-FFF2-40B4-BE49-F238E27FC236}">
                <a16:creationId xmlns:a16="http://schemas.microsoft.com/office/drawing/2014/main" id="{02E5DC15-BB84-17C0-8986-BEF7B007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61068" y="1540928"/>
            <a:ext cx="572400" cy="5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1136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TextBox 25"/>
          <p:cNvSpPr txBox="1"/>
          <p:nvPr/>
        </p:nvSpPr>
        <p:spPr>
          <a:xfrm>
            <a:off x="409578" y="645045"/>
            <a:ext cx="427627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808080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t>힉의 법칙</a:t>
            </a:r>
          </a:p>
          <a:p>
            <a:pPr algn="just">
              <a:defRPr sz="1000">
                <a:solidFill>
                  <a:srgbClr val="808080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의사결정에 걸리는 시간은 선택지의 개수와 복잡성에 비례해 늘어난다.</a:t>
            </a:r>
          </a:p>
          <a:p>
            <a:pPr algn="just">
              <a:defRPr sz="1000">
                <a:solidFill>
                  <a:srgbClr val="808080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선택지가 너무 많으면 인지 부하가 증가한다.</a:t>
            </a:r>
          </a:p>
        </p:txBody>
      </p:sp>
      <p:sp>
        <p:nvSpPr>
          <p:cNvPr id="1203" name="직선 연결선 27"/>
          <p:cNvSpPr/>
          <p:nvPr/>
        </p:nvSpPr>
        <p:spPr>
          <a:xfrm flipH="1">
            <a:off x="411088" y="692953"/>
            <a:ext cx="1" cy="528157"/>
          </a:xfrm>
          <a:prstGeom prst="line">
            <a:avLst/>
          </a:prstGeom>
          <a:ln w="1905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10" name="TextBox 51"/>
          <p:cNvSpPr txBox="1"/>
          <p:nvPr/>
        </p:nvSpPr>
        <p:spPr>
          <a:xfrm>
            <a:off x="4921306" y="645046"/>
            <a:ext cx="202545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808080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rPr lang="ko-KR" altLang="en-US"/>
              <a:t>밀러의 법칙</a:t>
            </a:r>
          </a:p>
          <a:p>
            <a:pPr algn="just">
              <a:defRPr sz="1000">
                <a:solidFill>
                  <a:srgbClr val="808080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rPr lang="ko-KR" altLang="en-US"/>
              <a:t>사람은 </a:t>
            </a:r>
            <a:r>
              <a:rPr lang="en-US" altLang="ko-KR"/>
              <a:t>7</a:t>
            </a:r>
            <a:r>
              <a:rPr lang="ko-KR" altLang="en-US"/>
              <a:t>개의 항목 정도 인식한다</a:t>
            </a:r>
            <a:r>
              <a:rPr lang="en-US" altLang="ko-KR"/>
              <a:t>.</a:t>
            </a:r>
            <a:endParaRPr lang="ko-KR" altLang="en-US" sz="900">
              <a:solidFill>
                <a:srgbClr val="666666"/>
              </a:solidFill>
              <a:latin typeface="+mj-lt"/>
              <a:ea typeface="+mj-ea"/>
              <a:cs typeface="+mj-cs"/>
              <a:sym typeface="OneShinhan Medium"/>
            </a:endParaRPr>
          </a:p>
        </p:txBody>
      </p:sp>
      <p:sp>
        <p:nvSpPr>
          <p:cNvPr id="1211" name="직선 연결선 68"/>
          <p:cNvSpPr/>
          <p:nvPr/>
        </p:nvSpPr>
        <p:spPr>
          <a:xfrm>
            <a:off x="4912883" y="692954"/>
            <a:ext cx="1" cy="384141"/>
          </a:xfrm>
          <a:prstGeom prst="line">
            <a:avLst/>
          </a:prstGeom>
          <a:ln w="1905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058CED-B5A2-9CBB-FC09-E76E16C92860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0CBD79-C075-AEDC-0AE5-6E4B6B3C6083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D2649E-F78F-6C29-98CC-9638C96790D1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CBBF094-1CAE-CF05-4FE3-2C869F361FA7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C7E5F1-E8A4-3622-43A9-9340E4FB3EB7}"/>
                </a:ext>
              </a:extLst>
            </p:cNvPr>
            <p:cNvSpPr txBox="1"/>
            <p:nvPr/>
          </p:nvSpPr>
          <p:spPr>
            <a:xfrm>
              <a:off x="911985" y="145363"/>
              <a:ext cx="281743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개선 포인트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화면 간소화</a:t>
              </a:r>
            </a:p>
          </p:txBody>
        </p:sp>
      </p:grpSp>
      <p:pic>
        <p:nvPicPr>
          <p:cNvPr id="7" name="그림 30" descr="그림 30">
            <a:extLst>
              <a:ext uri="{FF2B5EF4-FFF2-40B4-BE49-F238E27FC236}">
                <a16:creationId xmlns:a16="http://schemas.microsoft.com/office/drawing/2014/main" id="{944ACBB5-5685-87C1-DFB0-7D6748FFA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12" t="18540" r="26451" b="9470"/>
          <a:stretch/>
        </p:blipFill>
        <p:spPr>
          <a:xfrm>
            <a:off x="588606" y="1947821"/>
            <a:ext cx="2556755" cy="185893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31">
            <a:extLst>
              <a:ext uri="{FF2B5EF4-FFF2-40B4-BE49-F238E27FC236}">
                <a16:creationId xmlns:a16="http://schemas.microsoft.com/office/drawing/2014/main" id="{1473396E-155D-0835-F064-41FB39E40DC4}"/>
              </a:ext>
            </a:extLst>
          </p:cNvPr>
          <p:cNvSpPr txBox="1"/>
          <p:nvPr/>
        </p:nvSpPr>
        <p:spPr>
          <a:xfrm>
            <a:off x="1494277" y="1621036"/>
            <a:ext cx="97723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t>한눈에 Tab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6763A6-7DBC-E0F9-81BC-499EA2B94BF2}"/>
              </a:ext>
            </a:extLst>
          </p:cNvPr>
          <p:cNvGrpSpPr/>
          <p:nvPr/>
        </p:nvGrpSpPr>
        <p:grpSpPr>
          <a:xfrm>
            <a:off x="555494" y="4184893"/>
            <a:ext cx="2664301" cy="523401"/>
            <a:chOff x="7165348" y="2594447"/>
            <a:chExt cx="2443242" cy="45306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BE68B0-5F6A-DEC2-5B43-4337391AF756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5701B20-149E-E21C-3CB0-2AF263EF57FC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57711A2-2392-472E-002D-FF2CCBF4100F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EE44F8-FED5-3796-FC42-4FDD1090588C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서비스 진입점 최소화 </a:t>
              </a:r>
              <a:r>
                <a:rPr lang="en-US" altLang="ko-KR" sz="1100"/>
                <a:t>(</a:t>
              </a:r>
              <a:r>
                <a:rPr lang="ko-KR" altLang="en-US" sz="1100"/>
                <a:t>개인화 추천 활용</a:t>
              </a:r>
              <a:r>
                <a:rPr lang="en-US" altLang="ko-KR" sz="1100"/>
                <a:t>)</a:t>
              </a:r>
              <a:endParaRPr lang="ko-KR" altLang="en-US" sz="1100" b="1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583AAD-989D-2DE7-810B-F5731C1F85BB}"/>
              </a:ext>
            </a:extLst>
          </p:cNvPr>
          <p:cNvGrpSpPr/>
          <p:nvPr/>
        </p:nvGrpSpPr>
        <p:grpSpPr>
          <a:xfrm>
            <a:off x="555493" y="4776225"/>
            <a:ext cx="2664301" cy="523401"/>
            <a:chOff x="7165348" y="2594447"/>
            <a:chExt cx="2443242" cy="4530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EC3D6D-C690-2D9F-2065-3C2394B2C943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0A5B4702-CED8-3D48-4A1D-69DCC8F42C98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39CD5530-ACEE-5684-E4AC-C7D705B8854F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1D41B0-5F94-CFBD-2657-A5111BADFFA1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중복되는 서비스 진입점 삭제</a:t>
              </a:r>
              <a:endParaRPr lang="ko-KR" altLang="en-US" sz="1100" b="1"/>
            </a:p>
          </p:txBody>
        </p:sp>
      </p:grpSp>
      <p:sp>
        <p:nvSpPr>
          <p:cNvPr id="20" name="TextBox 32">
            <a:extLst>
              <a:ext uri="{FF2B5EF4-FFF2-40B4-BE49-F238E27FC236}">
                <a16:creationId xmlns:a16="http://schemas.microsoft.com/office/drawing/2014/main" id="{07079228-79C9-BA8A-A32F-752D629CAB83}"/>
              </a:ext>
            </a:extLst>
          </p:cNvPr>
          <p:cNvSpPr txBox="1"/>
          <p:nvPr/>
        </p:nvSpPr>
        <p:spPr>
          <a:xfrm>
            <a:off x="4737949" y="1627780"/>
            <a:ext cx="118929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t>자산/소비 Tab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019333-6F8F-D62C-99B8-077E40A198A5}"/>
              </a:ext>
            </a:extLst>
          </p:cNvPr>
          <p:cNvGrpSpPr/>
          <p:nvPr/>
        </p:nvGrpSpPr>
        <p:grpSpPr>
          <a:xfrm>
            <a:off x="3718439" y="1941077"/>
            <a:ext cx="3228317" cy="1849868"/>
            <a:chOff x="3966610" y="1817251"/>
            <a:chExt cx="2524924" cy="1467057"/>
          </a:xfrm>
        </p:grpSpPr>
        <p:pic>
          <p:nvPicPr>
            <p:cNvPr id="19" name="그림 16" descr="그림 16">
              <a:extLst>
                <a:ext uri="{FF2B5EF4-FFF2-40B4-BE49-F238E27FC236}">
                  <a16:creationId xmlns:a16="http://schemas.microsoft.com/office/drawing/2014/main" id="{370C6C27-2DF5-7E8F-B716-4F3D0FF4E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2426" b="32641"/>
            <a:stretch>
              <a:fillRect/>
            </a:stretch>
          </p:blipFill>
          <p:spPr>
            <a:xfrm>
              <a:off x="5229072" y="1817251"/>
              <a:ext cx="1262462" cy="146705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1" name="그림 34" descr="그림 34">
              <a:extLst>
                <a:ext uri="{FF2B5EF4-FFF2-40B4-BE49-F238E27FC236}">
                  <a16:creationId xmlns:a16="http://schemas.microsoft.com/office/drawing/2014/main" id="{4816FA62-B59D-5B54-FF00-0BA61BF45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6610" y="1817252"/>
              <a:ext cx="1262462" cy="146705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C61601-82A7-2263-DA6B-CF66ED5C673F}"/>
              </a:ext>
            </a:extLst>
          </p:cNvPr>
          <p:cNvGrpSpPr/>
          <p:nvPr/>
        </p:nvGrpSpPr>
        <p:grpSpPr>
          <a:xfrm>
            <a:off x="3954205" y="4184893"/>
            <a:ext cx="2664301" cy="523401"/>
            <a:chOff x="7165348" y="2594447"/>
            <a:chExt cx="2443242" cy="4530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18B2151-D824-ED49-D176-AE5817360278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60E95F2-D088-8DBA-3FA9-C288F8FC8563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CD970E3B-65D5-D896-F573-B5806B531E44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7AC990-4E85-F453-D41C-712319F9393E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상품명</a:t>
              </a:r>
              <a:r>
                <a:rPr lang="en-US" altLang="ko-KR" sz="1100"/>
                <a:t>, </a:t>
              </a:r>
              <a:r>
                <a:rPr lang="ko-KR" altLang="en-US" sz="1100"/>
                <a:t>잔액 외 정보 미노출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8D58CA-12EC-3334-AB90-728BDA7CAFF7}"/>
              </a:ext>
            </a:extLst>
          </p:cNvPr>
          <p:cNvGrpSpPr/>
          <p:nvPr/>
        </p:nvGrpSpPr>
        <p:grpSpPr>
          <a:xfrm>
            <a:off x="3954205" y="4776224"/>
            <a:ext cx="2664301" cy="523401"/>
            <a:chOff x="7165348" y="2594447"/>
            <a:chExt cx="2443242" cy="45306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8FE4B71-46A6-68F6-A675-F9AABE0C69AD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4E58651-D6B6-C514-BBA4-6C7B85F7F353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59E2FE72-2D7C-4215-5BC9-72698950D005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E7F3D8-D503-1F8D-85A9-DC8857967E9B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직관적인 자산</a:t>
              </a:r>
              <a:r>
                <a:rPr lang="en-US" altLang="ko-KR" sz="1100"/>
                <a:t>/</a:t>
              </a:r>
              <a:r>
                <a:rPr lang="ko-KR" altLang="en-US" sz="1100"/>
                <a:t>소비 유형 이름 사용</a:t>
              </a:r>
            </a:p>
          </p:txBody>
        </p:sp>
      </p:grpSp>
      <p:pic>
        <p:nvPicPr>
          <p:cNvPr id="33" name="그림 17" descr="그림 17">
            <a:extLst>
              <a:ext uri="{FF2B5EF4-FFF2-40B4-BE49-F238E27FC236}">
                <a16:creationId xmlns:a16="http://schemas.microsoft.com/office/drawing/2014/main" id="{EA946A96-7E8B-2259-B264-3B512D4D7E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347" b="5258"/>
          <a:stretch>
            <a:fillRect/>
          </a:stretch>
        </p:blipFill>
        <p:spPr>
          <a:xfrm>
            <a:off x="8193682" y="1941077"/>
            <a:ext cx="1154585" cy="186280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4" name="TextBox 35">
            <a:extLst>
              <a:ext uri="{FF2B5EF4-FFF2-40B4-BE49-F238E27FC236}">
                <a16:creationId xmlns:a16="http://schemas.microsoft.com/office/drawing/2014/main" id="{6328E864-DF6E-F2F9-0330-A61C3035BCB8}"/>
              </a:ext>
            </a:extLst>
          </p:cNvPr>
          <p:cNvSpPr txBox="1"/>
          <p:nvPr/>
        </p:nvSpPr>
        <p:spPr>
          <a:xfrm>
            <a:off x="7608080" y="1607735"/>
            <a:ext cx="249794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t>예적금/대출/카드/입출금 파인더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8771EF-92C2-D76F-454E-F0F16A44D98F}"/>
              </a:ext>
            </a:extLst>
          </p:cNvPr>
          <p:cNvGrpSpPr/>
          <p:nvPr/>
        </p:nvGrpSpPr>
        <p:grpSpPr>
          <a:xfrm>
            <a:off x="3954205" y="5367555"/>
            <a:ext cx="2664301" cy="523401"/>
            <a:chOff x="7165348" y="2594447"/>
            <a:chExt cx="2443242" cy="4530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04FA878-BD33-6FF5-075C-FE1278A4FE07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624C9F8A-CC8B-9765-7948-307C71C2E702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8ACEA31D-567F-E829-4B76-698D2B700915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57F2D3-DB86-DC8C-7DF2-4F68F55A94C9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접었다 피는 </a:t>
              </a:r>
              <a:r>
                <a:rPr lang="en-US" altLang="ko-KR" sz="1100"/>
                <a:t>UI</a:t>
              </a:r>
              <a:r>
                <a:rPr lang="ko-KR" altLang="en-US" sz="1100"/>
                <a:t>에서 나열식으로 변경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C079A2F-DE8A-6C94-8599-0948DD536445}"/>
              </a:ext>
            </a:extLst>
          </p:cNvPr>
          <p:cNvGrpSpPr/>
          <p:nvPr/>
        </p:nvGrpSpPr>
        <p:grpSpPr>
          <a:xfrm>
            <a:off x="7524901" y="4184892"/>
            <a:ext cx="2664301" cy="523401"/>
            <a:chOff x="7165348" y="2594447"/>
            <a:chExt cx="2443242" cy="45306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8F0AD1A-0507-9A89-0C24-76BB4F408F0D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F54F0D3F-573D-2E42-781C-BB9408933672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6578635F-41A4-9190-9E5C-B3D0CC241A63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F51C5A-EF6B-0A32-C411-875098085AD2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한번에 노출되는 텍스트 정보량 줄이기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DFCB396-6D4E-4791-11FB-7A18EC45E35F}"/>
              </a:ext>
            </a:extLst>
          </p:cNvPr>
          <p:cNvGrpSpPr/>
          <p:nvPr/>
        </p:nvGrpSpPr>
        <p:grpSpPr>
          <a:xfrm>
            <a:off x="7524901" y="4776223"/>
            <a:ext cx="2664301" cy="523401"/>
            <a:chOff x="7165348" y="2594447"/>
            <a:chExt cx="2443242" cy="45306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0BA2E11-B68C-86E9-6B4C-A1CBF2B86CA3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3119A018-21E9-CAD4-46AD-859E152CAFE2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1727F967-FAFB-1A65-06CB-6E923E14A601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3B8697B-570B-45D9-AC9A-93F6D233E335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배너 삭제</a:t>
              </a:r>
            </a:p>
          </p:txBody>
        </p:sp>
      </p:grpSp>
      <p:sp>
        <p:nvSpPr>
          <p:cNvPr id="50" name="TextBox 24">
            <a:extLst>
              <a:ext uri="{FF2B5EF4-FFF2-40B4-BE49-F238E27FC236}">
                <a16:creationId xmlns:a16="http://schemas.microsoft.com/office/drawing/2014/main" id="{B20F1215-5FDC-6061-458C-132027E32E06}"/>
              </a:ext>
            </a:extLst>
          </p:cNvPr>
          <p:cNvSpPr txBox="1"/>
          <p:nvPr/>
        </p:nvSpPr>
        <p:spPr>
          <a:xfrm>
            <a:off x="3521100" y="6524045"/>
            <a:ext cx="400380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C00000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rPr lang="ko-KR" altLang="en-US"/>
              <a:t>이것 외에도 법률적으로 꼭 포함 시켜야 하는 내용이 아니면</a:t>
            </a:r>
          </a:p>
          <a:p>
            <a:pPr>
              <a:defRPr sz="1000">
                <a:solidFill>
                  <a:srgbClr val="C00000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rPr lang="ko-KR" altLang="en-US"/>
              <a:t>핵심 정보가 아닌 텍스트는 모두 과감하게 삭제해야 한다고 생각합니다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TextBox 25"/>
          <p:cNvSpPr txBox="1"/>
          <p:nvPr/>
        </p:nvSpPr>
        <p:spPr>
          <a:xfrm>
            <a:off x="409578" y="636786"/>
            <a:ext cx="326815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808080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t>도허티 임계</a:t>
            </a:r>
          </a:p>
          <a:p>
            <a:pPr algn="just">
              <a:defRPr sz="1000">
                <a:solidFill>
                  <a:srgbClr val="808080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0.4초 이하의 속도로 인터랙션 하면 사용성은 높아진다.</a:t>
            </a:r>
          </a:p>
        </p:txBody>
      </p:sp>
      <p:sp>
        <p:nvSpPr>
          <p:cNvPr id="1239" name="직선 연결선 27"/>
          <p:cNvSpPr/>
          <p:nvPr/>
        </p:nvSpPr>
        <p:spPr>
          <a:xfrm flipH="1">
            <a:off x="411089" y="684695"/>
            <a:ext cx="1" cy="390675"/>
          </a:xfrm>
          <a:prstGeom prst="line">
            <a:avLst/>
          </a:prstGeom>
          <a:ln w="1905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805A2D-5B86-C95B-900C-40CFDB8707A6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97A3DA-36FF-D34A-889E-59C7D654FA93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390CC2A-F341-31CD-4EC5-E9629770E065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B7CE3B2-475C-EAEB-3A68-E25C0A010CF6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DDF0CA-3C47-6B73-E57F-142DF1C8334E}"/>
                </a:ext>
              </a:extLst>
            </p:cNvPr>
            <p:cNvSpPr txBox="1"/>
            <p:nvPr/>
          </p:nvSpPr>
          <p:spPr>
            <a:xfrm>
              <a:off x="911985" y="145363"/>
              <a:ext cx="25866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개선 포인트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</a:t>
              </a: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로딩 개선</a:t>
              </a:r>
              <a:endParaRPr kumimoji="0" lang="ko-KR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801F2E-0B51-9000-414C-A217655E6DCD}"/>
              </a:ext>
            </a:extLst>
          </p:cNvPr>
          <p:cNvGrpSpPr/>
          <p:nvPr/>
        </p:nvGrpSpPr>
        <p:grpSpPr>
          <a:xfrm>
            <a:off x="4539016" y="4382115"/>
            <a:ext cx="2499959" cy="523401"/>
            <a:chOff x="7165348" y="2594447"/>
            <a:chExt cx="2443242" cy="45306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05B6278-EDBC-475B-E120-23A6EEC8ED69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07CD1AE-1A9E-4203-AEE8-3AD915E3E43D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67450163-9E22-D788-BF59-4158328191CC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CEC8E4-2EAA-D157-2E4F-0E78E39751AD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자산 업데이트 프로세스 개선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0FBCB0E-33AF-E328-F7CC-F88A4768C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32" y="5155191"/>
            <a:ext cx="1738309" cy="11005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TextBox 29">
            <a:extLst>
              <a:ext uri="{FF2B5EF4-FFF2-40B4-BE49-F238E27FC236}">
                <a16:creationId xmlns:a16="http://schemas.microsoft.com/office/drawing/2014/main" id="{7EFED4E2-8A60-46BD-B316-FD32211EABC2}"/>
              </a:ext>
            </a:extLst>
          </p:cNvPr>
          <p:cNvSpPr txBox="1"/>
          <p:nvPr/>
        </p:nvSpPr>
        <p:spPr>
          <a:xfrm>
            <a:off x="311836" y="1323845"/>
            <a:ext cx="123847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◾로딩바 개선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</p:txBody>
      </p:sp>
      <p:pic>
        <p:nvPicPr>
          <p:cNvPr id="16" name="그림 8" descr="그림 8">
            <a:extLst>
              <a:ext uri="{FF2B5EF4-FFF2-40B4-BE49-F238E27FC236}">
                <a16:creationId xmlns:a16="http://schemas.microsoft.com/office/drawing/2014/main" id="{0C6B5B6E-5501-5DA1-40DA-AA28F3B72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30" t="10548" r="-241" b="41639"/>
          <a:stretch/>
        </p:blipFill>
        <p:spPr>
          <a:xfrm>
            <a:off x="409579" y="1685468"/>
            <a:ext cx="1724022" cy="16622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6D3975-6C56-B4D5-2FD2-6218CD7AE705}"/>
              </a:ext>
            </a:extLst>
          </p:cNvPr>
          <p:cNvGrpSpPr/>
          <p:nvPr/>
        </p:nvGrpSpPr>
        <p:grpSpPr>
          <a:xfrm>
            <a:off x="4539017" y="1942749"/>
            <a:ext cx="3959964" cy="523401"/>
            <a:chOff x="7165348" y="2594447"/>
            <a:chExt cx="2443242" cy="4530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751ED75-B212-72BA-8F0B-CC5B1DD1BC75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D998C6F-67A0-E4A2-D921-7B6010D0C237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42366203-A42F-08EA-813F-1F02070C9DEB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F6AA3-3585-77C6-F118-E8E0DAE70DD5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오래 걸릴 수 밖에 없는 프로세스엔 로딩 애니메이션 활용</a:t>
              </a:r>
            </a:p>
          </p:txBody>
        </p:sp>
      </p:grpSp>
      <p:pic>
        <p:nvPicPr>
          <p:cNvPr id="22" name="그림 15" descr="그림 15">
            <a:extLst>
              <a:ext uri="{FF2B5EF4-FFF2-40B4-BE49-F238E27FC236}">
                <a16:creationId xmlns:a16="http://schemas.microsoft.com/office/drawing/2014/main" id="{66F44370-7E0C-8484-7A7B-52BB9032B5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25" b="35693"/>
          <a:stretch>
            <a:fillRect/>
          </a:stretch>
        </p:blipFill>
        <p:spPr>
          <a:xfrm>
            <a:off x="2623799" y="1687951"/>
            <a:ext cx="1425020" cy="16574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3817A25-DF2B-2027-C900-6D604C309961}"/>
              </a:ext>
            </a:extLst>
          </p:cNvPr>
          <p:cNvGrpSpPr/>
          <p:nvPr/>
        </p:nvGrpSpPr>
        <p:grpSpPr>
          <a:xfrm>
            <a:off x="4539016" y="2547458"/>
            <a:ext cx="2338034" cy="523401"/>
            <a:chOff x="7165348" y="2594447"/>
            <a:chExt cx="2443242" cy="4530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039A9B5-C5C9-D62D-9F84-557A88B96B6D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822FAFBD-37FE-4DB6-15ED-0ADCA45121E1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5663616F-48DD-6C34-4C4D-7A8CD0474482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E66E9-F8AE-9474-3267-BB668F4E3E85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스켈레톤 이미지 활용</a:t>
              </a:r>
            </a:p>
          </p:txBody>
        </p:sp>
      </p:grpSp>
      <p:sp>
        <p:nvSpPr>
          <p:cNvPr id="28" name="TextBox 29">
            <a:extLst>
              <a:ext uri="{FF2B5EF4-FFF2-40B4-BE49-F238E27FC236}">
                <a16:creationId xmlns:a16="http://schemas.microsoft.com/office/drawing/2014/main" id="{70F1E2B8-CB53-AC9C-20CC-04CC81360814}"/>
              </a:ext>
            </a:extLst>
          </p:cNvPr>
          <p:cNvSpPr txBox="1"/>
          <p:nvPr/>
        </p:nvSpPr>
        <p:spPr>
          <a:xfrm>
            <a:off x="311836" y="4029332"/>
            <a:ext cx="123847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◾기술적 개선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87FB006-47EC-3F39-DC7D-9BA05A8B0B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92" r="4475"/>
          <a:stretch/>
        </p:blipFill>
        <p:spPr>
          <a:xfrm>
            <a:off x="409578" y="4416861"/>
            <a:ext cx="3515010" cy="50163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EC2679-66B4-28DD-E288-E7FBDEC89FEA}"/>
              </a:ext>
            </a:extLst>
          </p:cNvPr>
          <p:cNvGrpSpPr/>
          <p:nvPr/>
        </p:nvGrpSpPr>
        <p:grpSpPr>
          <a:xfrm>
            <a:off x="4562981" y="5441246"/>
            <a:ext cx="2314069" cy="523401"/>
            <a:chOff x="7165348" y="2594447"/>
            <a:chExt cx="2443242" cy="45306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AC40CFF-874D-1997-ACA8-3AD5801EE88A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F9704CAD-6DB0-39EF-61D3-C01A67AA1A35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C62567B-0315-629B-D71C-E8936A5FFC9C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1E5649-2E25-BEA1-F8A7-4A24E80CC52D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비동기 호출 활용</a:t>
              </a:r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TextBox 2"/>
          <p:cNvSpPr txBox="1"/>
          <p:nvPr/>
        </p:nvSpPr>
        <p:spPr>
          <a:xfrm>
            <a:off x="396747" y="662691"/>
            <a:ext cx="427627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808080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t>심미적 사용성 효과</a:t>
            </a:r>
          </a:p>
          <a:p>
            <a:pPr algn="just">
              <a:defRPr sz="1000">
                <a:solidFill>
                  <a:srgbClr val="808080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사용자는 보기 좋은 디자인을 사용성이 더 뛰어난 디자인으로 인식한다.</a:t>
            </a:r>
          </a:p>
        </p:txBody>
      </p:sp>
      <p:sp>
        <p:nvSpPr>
          <p:cNvPr id="1252" name="직선 연결선 3"/>
          <p:cNvSpPr/>
          <p:nvPr/>
        </p:nvSpPr>
        <p:spPr>
          <a:xfrm flipH="1">
            <a:off x="398257" y="710600"/>
            <a:ext cx="1" cy="390675"/>
          </a:xfrm>
          <a:prstGeom prst="line">
            <a:avLst/>
          </a:prstGeom>
          <a:ln w="1905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59" name="그림 6" descr="그림 6"/>
          <p:cNvPicPr>
            <a:picLocks noChangeAspect="1"/>
          </p:cNvPicPr>
          <p:nvPr/>
        </p:nvPicPr>
        <p:blipFill>
          <a:blip r:embed="rId2"/>
          <a:srcRect l="21456" t="42833" r="21329" b="22492"/>
          <a:stretch>
            <a:fillRect/>
          </a:stretch>
        </p:blipFill>
        <p:spPr>
          <a:xfrm>
            <a:off x="409578" y="1717354"/>
            <a:ext cx="848546" cy="8745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69" name="그림 15" descr="그림 15"/>
          <p:cNvPicPr>
            <a:picLocks noChangeAspect="1"/>
          </p:cNvPicPr>
          <p:nvPr/>
        </p:nvPicPr>
        <p:blipFill>
          <a:blip r:embed="rId3"/>
          <a:srcRect t="77694" r="34627" b="4370"/>
          <a:stretch>
            <a:fillRect/>
          </a:stretch>
        </p:blipFill>
        <p:spPr>
          <a:xfrm>
            <a:off x="2238007" y="3383627"/>
            <a:ext cx="2055111" cy="12526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84" name="그림 22"/>
          <p:cNvGrpSpPr/>
          <p:nvPr/>
        </p:nvGrpSpPr>
        <p:grpSpPr>
          <a:xfrm>
            <a:off x="385859" y="5415419"/>
            <a:ext cx="1827490" cy="1221811"/>
            <a:chOff x="0" y="0"/>
            <a:chExt cx="1827489" cy="1221810"/>
          </a:xfrm>
        </p:grpSpPr>
        <p:pic>
          <p:nvPicPr>
            <p:cNvPr id="1282" name="image98.png" descr="image98.png"/>
            <p:cNvPicPr>
              <a:picLocks noChangeAspect="1"/>
            </p:cNvPicPr>
            <p:nvPr/>
          </p:nvPicPr>
          <p:blipFill>
            <a:blip r:embed="rId4"/>
            <a:srcRect t="47758" r="212" b="21465"/>
            <a:stretch>
              <a:fillRect/>
            </a:stretch>
          </p:blipFill>
          <p:spPr>
            <a:xfrm>
              <a:off x="8616" y="4762"/>
              <a:ext cx="1814111" cy="1212286"/>
            </a:xfrm>
            <a:prstGeom prst="rect">
              <a:avLst/>
            </a:prstGeom>
            <a:ln w="12700" cap="flat">
              <a:solidFill>
                <a:schemeClr val="bg1">
                  <a:lumMod val="75000"/>
                </a:schemeClr>
              </a:solidFill>
              <a:miter lim="400000"/>
            </a:ln>
            <a:effectLst/>
          </p:spPr>
        </p:pic>
        <p:sp>
          <p:nvSpPr>
            <p:cNvPr id="1283" name="직사각형"/>
            <p:cNvSpPr/>
            <p:nvPr/>
          </p:nvSpPr>
          <p:spPr>
            <a:xfrm>
              <a:off x="0" y="0"/>
              <a:ext cx="1827490" cy="1221811"/>
            </a:xfrm>
            <a:prstGeom prst="rect">
              <a:avLst/>
            </a:pr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1296" name="그림 28" descr="그림 28"/>
          <p:cNvPicPr>
            <a:picLocks noChangeAspect="1"/>
          </p:cNvPicPr>
          <p:nvPr/>
        </p:nvPicPr>
        <p:blipFill>
          <a:blip r:embed="rId5"/>
          <a:srcRect l="9879" t="3576" r="26747" b="81904"/>
          <a:stretch>
            <a:fillRect/>
          </a:stretch>
        </p:blipFill>
        <p:spPr>
          <a:xfrm>
            <a:off x="1511352" y="1717354"/>
            <a:ext cx="1744317" cy="8666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9CD1D88-9669-6F8C-BE52-E231C16AEDCA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E3E22A-685F-3849-F540-EACB8D92ECFD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DE41E77-C0FE-8E9F-3AED-55C564D44936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5525ABB-B85E-B65A-54CF-FEAC141DFBA1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AECF37-144C-5DD1-66C2-C18270E1A6DE}"/>
                </a:ext>
              </a:extLst>
            </p:cNvPr>
            <p:cNvSpPr txBox="1"/>
            <p:nvPr/>
          </p:nvSpPr>
          <p:spPr>
            <a:xfrm>
              <a:off x="911985" y="145363"/>
              <a:ext cx="281743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개선 포인트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</a:t>
              </a: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이미지 개선</a:t>
              </a:r>
              <a:endParaRPr kumimoji="0" lang="ko-KR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</p:grpSp>
      <p:sp>
        <p:nvSpPr>
          <p:cNvPr id="12" name="TextBox 29">
            <a:extLst>
              <a:ext uri="{FF2B5EF4-FFF2-40B4-BE49-F238E27FC236}">
                <a16:creationId xmlns:a16="http://schemas.microsoft.com/office/drawing/2014/main" id="{BC44DFAD-85AA-E1DC-DF95-5C035C7051A3}"/>
              </a:ext>
            </a:extLst>
          </p:cNvPr>
          <p:cNvSpPr txBox="1"/>
          <p:nvPr/>
        </p:nvSpPr>
        <p:spPr>
          <a:xfrm>
            <a:off x="300651" y="1360612"/>
            <a:ext cx="296491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◾올드한 디자인의 차트</a:t>
            </a:r>
            <a:r>
              <a:rPr lang="en-US" altLang="ko-KR">
                <a:latin typeface="원신한 Medium" panose="020B0603000000000000" pitchFamily="50" charset="-127"/>
                <a:ea typeface="원신한 Medium" panose="020B0603000000000000" pitchFamily="50" charset="-127"/>
              </a:rPr>
              <a:t>, </a:t>
            </a: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그래프 개선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id="{A4AD8754-6BCE-53C1-A46B-373402700B78}"/>
              </a:ext>
            </a:extLst>
          </p:cNvPr>
          <p:cNvSpPr txBox="1"/>
          <p:nvPr/>
        </p:nvSpPr>
        <p:spPr>
          <a:xfrm>
            <a:off x="300651" y="3005628"/>
            <a:ext cx="325665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◾구체적인 이미지 제공이 가능하면 제공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</p:txBody>
      </p:sp>
      <p:pic>
        <p:nvPicPr>
          <p:cNvPr id="14" name="그림 14" descr="그림 14">
            <a:extLst>
              <a:ext uri="{FF2B5EF4-FFF2-40B4-BE49-F238E27FC236}">
                <a16:creationId xmlns:a16="http://schemas.microsoft.com/office/drawing/2014/main" id="{E60B48F8-6018-6002-E732-DA510DAD0F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1559" b="12986"/>
          <a:stretch>
            <a:fillRect/>
          </a:stretch>
        </p:blipFill>
        <p:spPr>
          <a:xfrm>
            <a:off x="396747" y="3383624"/>
            <a:ext cx="1670263" cy="12526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TextBox 29">
            <a:extLst>
              <a:ext uri="{FF2B5EF4-FFF2-40B4-BE49-F238E27FC236}">
                <a16:creationId xmlns:a16="http://schemas.microsoft.com/office/drawing/2014/main" id="{06F7E2A8-F593-87F6-F8E6-22C082C1F7D9}"/>
              </a:ext>
            </a:extLst>
          </p:cNvPr>
          <p:cNvSpPr txBox="1"/>
          <p:nvPr/>
        </p:nvSpPr>
        <p:spPr>
          <a:xfrm>
            <a:off x="300651" y="5053568"/>
            <a:ext cx="298575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◾텍스트와 이미지</a:t>
            </a:r>
            <a:r>
              <a:rPr lang="en-US" altLang="ko-KR">
                <a:latin typeface="원신한 Medium" panose="020B0603000000000000" pitchFamily="50" charset="-127"/>
                <a:ea typeface="원신한 Medium" panose="020B0603000000000000" pitchFamily="50" charset="-127"/>
              </a:rPr>
              <a:t>(</a:t>
            </a: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아이콘</a:t>
            </a:r>
            <a:r>
              <a:rPr lang="en-US" altLang="ko-KR">
                <a:latin typeface="원신한 Medium" panose="020B0603000000000000" pitchFamily="50" charset="-127"/>
                <a:ea typeface="원신한 Medium" panose="020B0603000000000000" pitchFamily="50" charset="-127"/>
              </a:rPr>
              <a:t>)</a:t>
            </a: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 함께 활용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</p:txBody>
      </p:sp>
      <p:pic>
        <p:nvPicPr>
          <p:cNvPr id="17" name="그림 23" descr="그림 23">
            <a:extLst>
              <a:ext uri="{FF2B5EF4-FFF2-40B4-BE49-F238E27FC236}">
                <a16:creationId xmlns:a16="http://schemas.microsoft.com/office/drawing/2014/main" id="{9E3872B9-0C4D-DC5E-AD43-C036D3900D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866" b="32916"/>
          <a:stretch/>
        </p:blipFill>
        <p:spPr>
          <a:xfrm>
            <a:off x="2436117" y="5420181"/>
            <a:ext cx="1511265" cy="1223436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그림 37" descr="그림 37"/>
          <p:cNvPicPr>
            <a:picLocks noChangeAspect="1"/>
          </p:cNvPicPr>
          <p:nvPr/>
        </p:nvPicPr>
        <p:blipFill>
          <a:blip r:embed="rId2"/>
          <a:srcRect t="44890" b="7310"/>
          <a:stretch>
            <a:fillRect/>
          </a:stretch>
        </p:blipFill>
        <p:spPr>
          <a:xfrm>
            <a:off x="405723" y="1759610"/>
            <a:ext cx="1850352" cy="19202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40" name="TextBox 49"/>
          <p:cNvSpPr txBox="1"/>
          <p:nvPr/>
        </p:nvSpPr>
        <p:spPr>
          <a:xfrm>
            <a:off x="405813" y="644714"/>
            <a:ext cx="427627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808080"/>
                </a:solidFill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t>화면을 사용하는데 있어서 고객의 행동을 최소화</a:t>
            </a:r>
          </a:p>
          <a:p>
            <a:pPr>
              <a:defRPr sz="1000">
                <a:solidFill>
                  <a:srgbClr val="808080"/>
                </a:solidFill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고객은 인증, 동의서 뿐만 아니라 ‘클릭 한번’도 하기 싫어한다.</a:t>
            </a:r>
          </a:p>
        </p:txBody>
      </p:sp>
      <p:sp>
        <p:nvSpPr>
          <p:cNvPr id="1341" name="직선 연결선 50"/>
          <p:cNvSpPr/>
          <p:nvPr/>
        </p:nvSpPr>
        <p:spPr>
          <a:xfrm flipH="1">
            <a:off x="407323" y="692623"/>
            <a:ext cx="1" cy="390675"/>
          </a:xfrm>
          <a:prstGeom prst="line">
            <a:avLst/>
          </a:prstGeom>
          <a:ln w="1905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77B9E6-3F46-3E60-9EF8-21B9724BA342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5A48E3-684A-218F-A0EE-42FB0C8CA01D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6E8588A-3327-CEFD-9AB4-860BC2ADD054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D811EB1-9D50-51FA-F9E3-6D015C8A1E26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C6B90-FA3F-D983-F17D-FE617FF7D540}"/>
                </a:ext>
              </a:extLst>
            </p:cNvPr>
            <p:cNvSpPr txBox="1"/>
            <p:nvPr/>
          </p:nvSpPr>
          <p:spPr>
            <a:xfrm>
              <a:off x="911985" y="145363"/>
              <a:ext cx="212493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개선 포인트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고객 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EF23AE-4D5B-47A3-27D2-B1C2B6D7645B}"/>
              </a:ext>
            </a:extLst>
          </p:cNvPr>
          <p:cNvGrpSpPr/>
          <p:nvPr/>
        </p:nvGrpSpPr>
        <p:grpSpPr>
          <a:xfrm>
            <a:off x="2640200" y="2433779"/>
            <a:ext cx="2134037" cy="523401"/>
            <a:chOff x="7165348" y="2594447"/>
            <a:chExt cx="2443242" cy="45306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E68A5E0-005C-E588-80D1-2FBCEDFC31FF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F698A6C7-E797-4C5C-A2FA-A3F927BE7500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73EF048-CA79-CC17-087C-AA517305ABE2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E0489-E191-F220-2939-B197D236B840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추천 기관 삭제 혹은 고도화</a:t>
              </a:r>
            </a:p>
          </p:txBody>
        </p:sp>
      </p:grpSp>
      <p:sp>
        <p:nvSpPr>
          <p:cNvPr id="24" name="TextBox 29">
            <a:extLst>
              <a:ext uri="{FF2B5EF4-FFF2-40B4-BE49-F238E27FC236}">
                <a16:creationId xmlns:a16="http://schemas.microsoft.com/office/drawing/2014/main" id="{ACC9E767-E733-1068-FF42-B153C6CC2D3F}"/>
              </a:ext>
            </a:extLst>
          </p:cNvPr>
          <p:cNvSpPr txBox="1"/>
          <p:nvPr/>
        </p:nvSpPr>
        <p:spPr>
          <a:xfrm>
            <a:off x="288230" y="1413042"/>
            <a:ext cx="106856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◾자산 연결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C634190F-71A3-4B79-1AD7-93C36C6A7745}"/>
              </a:ext>
            </a:extLst>
          </p:cNvPr>
          <p:cNvSpPr txBox="1"/>
          <p:nvPr/>
        </p:nvSpPr>
        <p:spPr>
          <a:xfrm>
            <a:off x="288230" y="4200638"/>
            <a:ext cx="196784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◾자산</a:t>
            </a:r>
            <a:r>
              <a:rPr lang="en-US" altLang="ko-KR"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분석 </a:t>
            </a:r>
            <a:r>
              <a:rPr lang="en-US" altLang="ko-KR">
                <a:latin typeface="원신한 Medium" panose="020B0603000000000000" pitchFamily="50" charset="-127"/>
                <a:ea typeface="원신한 Medium" panose="020B0603000000000000" pitchFamily="50" charset="-127"/>
              </a:rPr>
              <a:t>/ </a:t>
            </a: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소비 분석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532E09-55D2-BAFE-9ACC-D8B58C91E01A}"/>
              </a:ext>
            </a:extLst>
          </p:cNvPr>
          <p:cNvGrpSpPr/>
          <p:nvPr/>
        </p:nvGrpSpPr>
        <p:grpSpPr>
          <a:xfrm>
            <a:off x="5568079" y="4775758"/>
            <a:ext cx="2134037" cy="523401"/>
            <a:chOff x="7165348" y="2594447"/>
            <a:chExt cx="2443242" cy="45306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4B8F227-735F-A412-6129-DCA396D0E81D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58366BB-0FCC-7313-C954-E58C1F048E2D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B7CBFC9-883E-6215-AFF1-3E3234291B98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6D7309-D04D-52DF-980D-0DE912770B5B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서비스 맥락에 맞게 모아두기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9B4B880-7006-DE94-D137-6D73E6C698E1}"/>
              </a:ext>
            </a:extLst>
          </p:cNvPr>
          <p:cNvGrpSpPr/>
          <p:nvPr/>
        </p:nvGrpSpPr>
        <p:grpSpPr>
          <a:xfrm>
            <a:off x="5577039" y="5431821"/>
            <a:ext cx="2134037" cy="523401"/>
            <a:chOff x="7165348" y="2594447"/>
            <a:chExt cx="2443242" cy="45306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01CEDED-34AC-6603-9F18-84356D6D7E31}"/>
                </a:ext>
              </a:extLst>
            </p:cNvPr>
            <p:cNvGrpSpPr/>
            <p:nvPr/>
          </p:nvGrpSpPr>
          <p:grpSpPr>
            <a:xfrm>
              <a:off x="7165348" y="2594447"/>
              <a:ext cx="2443242" cy="453069"/>
              <a:chOff x="1057275" y="2600325"/>
              <a:chExt cx="2352675" cy="1828798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1C7239F0-CF51-FE65-C9CE-5B780ED615ED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CCBDBD6F-3A3B-CD3B-4E3F-8DF2802ECAB0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0406AB-2290-805E-2BBD-2D0DCBC4A189}"/>
                </a:ext>
              </a:extLst>
            </p:cNvPr>
            <p:cNvSpPr txBox="1"/>
            <p:nvPr/>
          </p:nvSpPr>
          <p:spPr>
            <a:xfrm>
              <a:off x="7190391" y="2711414"/>
              <a:ext cx="2393156" cy="22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100"/>
                <a:t>또래 비교는 별도 서비스로</a:t>
              </a:r>
            </a:p>
          </p:txBody>
        </p:sp>
      </p:grpSp>
      <p:pic>
        <p:nvPicPr>
          <p:cNvPr id="37" name="그림 40" descr="그림 40">
            <a:extLst>
              <a:ext uri="{FF2B5EF4-FFF2-40B4-BE49-F238E27FC236}">
                <a16:creationId xmlns:a16="http://schemas.microsoft.com/office/drawing/2014/main" id="{AE88B391-38CE-8E67-ABFE-4279D7CD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681" y="4549074"/>
            <a:ext cx="1795605" cy="1596093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39" name="그림 3" descr="그림 3">
            <a:extLst>
              <a:ext uri="{FF2B5EF4-FFF2-40B4-BE49-F238E27FC236}">
                <a16:creationId xmlns:a16="http://schemas.microsoft.com/office/drawing/2014/main" id="{D8C76CCC-F25C-EC05-16BC-B456FC7E62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8487"/>
          <a:stretch>
            <a:fillRect/>
          </a:stretch>
        </p:blipFill>
        <p:spPr>
          <a:xfrm>
            <a:off x="1873068" y="4549072"/>
            <a:ext cx="1506227" cy="1596095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  <p:pic>
        <p:nvPicPr>
          <p:cNvPr id="40" name="Picture 10" descr="Picture 10">
            <a:extLst>
              <a:ext uri="{FF2B5EF4-FFF2-40B4-BE49-F238E27FC236}">
                <a16:creationId xmlns:a16="http://schemas.microsoft.com/office/drawing/2014/main" id="{A19DB3EC-C93B-D5DB-829B-80598FC59E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21" b="40354"/>
          <a:stretch/>
        </p:blipFill>
        <p:spPr>
          <a:xfrm>
            <a:off x="404298" y="4552739"/>
            <a:ext cx="1514783" cy="1596094"/>
          </a:xfrm>
          <a:prstGeom prst="rect">
            <a:avLst/>
          </a:prstGeom>
          <a:ln w="12700">
            <a:solidFill>
              <a:srgbClr val="B9CDE5"/>
            </a:solidFill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77B9E6-3F46-3E60-9EF8-21B9724BA342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5A48E3-684A-218F-A0EE-42FB0C8CA01D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6E8588A-3327-CEFD-9AB4-860BC2ADD054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D811EB1-9D50-51FA-F9E3-6D015C8A1E26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C6B90-FA3F-D983-F17D-FE617FF7D540}"/>
                </a:ext>
              </a:extLst>
            </p:cNvPr>
            <p:cNvSpPr txBox="1"/>
            <p:nvPr/>
          </p:nvSpPr>
          <p:spPr>
            <a:xfrm>
              <a:off x="911985" y="145363"/>
              <a:ext cx="288636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개선 포인트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</a:t>
              </a: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서비스 측면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8FD679E-C659-29D2-DE11-482B46EE579B}"/>
              </a:ext>
            </a:extLst>
          </p:cNvPr>
          <p:cNvGrpSpPr/>
          <p:nvPr/>
        </p:nvGrpSpPr>
        <p:grpSpPr>
          <a:xfrm>
            <a:off x="426950" y="1276408"/>
            <a:ext cx="2561029" cy="2211037"/>
            <a:chOff x="409578" y="892057"/>
            <a:chExt cx="2561029" cy="221103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41F3687-0B40-7105-6BC1-438CCDA2D1BE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1149C7D9-E0AB-D79C-F730-70A31284A35D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E2AEB8-C176-4F18-C70F-B9026E1A9BE4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E9EFF7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5FEC4D-467F-1669-32D9-B1ED9B040599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신용점수 관련 서비스 추가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36FDFE-06DD-A136-44E9-BF354B0C81A9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대출</a:t>
              </a:r>
              <a:r>
                <a:rPr lang="en-US" altLang="ko-KR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, </a:t>
              </a: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신용카드와 연관이 있고 자산관리에는 필수적인 요소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BB59F0-3E3B-28D8-3C61-740947B8883B}"/>
              </a:ext>
            </a:extLst>
          </p:cNvPr>
          <p:cNvGrpSpPr/>
          <p:nvPr/>
        </p:nvGrpSpPr>
        <p:grpSpPr>
          <a:xfrm>
            <a:off x="3947873" y="1276407"/>
            <a:ext cx="2561029" cy="2211037"/>
            <a:chOff x="409578" y="892057"/>
            <a:chExt cx="2561029" cy="221103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BE1760F-8467-932C-255F-C772C3EE152F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941C241C-60A1-245D-0863-3CAA51CCC028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0778BA09-58D8-3F72-799F-847830DA157B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38B9EC-7DBC-835A-1EB2-A2CCFC3DEEEF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/>
                <a:t>금융 정보 제공 서비스 고도화</a:t>
              </a: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642D-80AA-274E-50AB-E22FD1735188}"/>
                </a:ext>
              </a:extLst>
            </p:cNvPr>
            <p:cNvSpPr txBox="1"/>
            <p:nvPr/>
          </p:nvSpPr>
          <p:spPr>
            <a:xfrm>
              <a:off x="409578" y="2294767"/>
              <a:ext cx="2561029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고객에게 유용한 정보를 제공하여 흥미 유발 및 앱 체류시간 증가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6E94924-B6AA-E5C8-2E97-A5A38148FF80}"/>
              </a:ext>
            </a:extLst>
          </p:cNvPr>
          <p:cNvGrpSpPr/>
          <p:nvPr/>
        </p:nvGrpSpPr>
        <p:grpSpPr>
          <a:xfrm>
            <a:off x="426950" y="4149725"/>
            <a:ext cx="2561029" cy="2211037"/>
            <a:chOff x="409578" y="892057"/>
            <a:chExt cx="2561029" cy="221103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C5B587F-ED9F-F965-896E-32682360EDBA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F08BCB80-592D-23D1-66F8-423F7E1D30C7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993DF5D9-BF33-D3D1-C4A4-681C53B9E928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CCF431-61CA-A339-B4FA-E771D320447D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외부 연계 서비스 개선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329611-7C77-5E99-72F3-3F6B8E2D868D}"/>
                </a:ext>
              </a:extLst>
            </p:cNvPr>
            <p:cNvSpPr txBox="1"/>
            <p:nvPr/>
          </p:nvSpPr>
          <p:spPr>
            <a:xfrm>
              <a:off x="409578" y="2294767"/>
              <a:ext cx="2561029" cy="600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서비스 이용을 위해 통합연금포털과 한국신용정보원에 직접 가입 요구</a:t>
              </a:r>
              <a:r>
                <a:rPr lang="en-US" altLang="ko-KR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, </a:t>
              </a: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이질적인 투자지표알리미 </a:t>
              </a:r>
              <a:r>
                <a:rPr lang="en-US" altLang="ko-KR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UI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3B0D605-A3B5-05AF-D1E5-B9EBD7C00607}"/>
              </a:ext>
            </a:extLst>
          </p:cNvPr>
          <p:cNvGrpSpPr/>
          <p:nvPr/>
        </p:nvGrpSpPr>
        <p:grpSpPr>
          <a:xfrm>
            <a:off x="3947873" y="4149724"/>
            <a:ext cx="2561029" cy="2211037"/>
            <a:chOff x="409578" y="892057"/>
            <a:chExt cx="2561029" cy="221103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3BA368D-4AE0-8F48-0A15-FDAE3E82491D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3C5C2C2-33A1-6317-0D59-A3BCF66E8F4B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4544671E-573A-810D-855A-793A4130AF08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369279-AE1B-D424-C7DE-9DDA6058EFBC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참여가 쉬운 다양한 이벤트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8C810B-9376-273A-731F-8A5D51244CC6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고객이 쉽게 참여할 수 있는 다양한 이벤트 구상</a:t>
              </a:r>
            </a:p>
          </p:txBody>
        </p:sp>
      </p:grpSp>
      <p:pic>
        <p:nvPicPr>
          <p:cNvPr id="1281" name="그래픽 1280" descr="천사 같은 얼굴(윤곽선) 윤곽선">
            <a:extLst>
              <a:ext uri="{FF2B5EF4-FFF2-40B4-BE49-F238E27FC236}">
                <a16:creationId xmlns:a16="http://schemas.microsoft.com/office/drawing/2014/main" id="{4BDB46E6-A2C2-62E9-51E4-EBEF27E73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598" y="4416284"/>
            <a:ext cx="572400" cy="572400"/>
          </a:xfrm>
          <a:prstGeom prst="rect">
            <a:avLst/>
          </a:prstGeom>
        </p:spPr>
      </p:pic>
      <p:pic>
        <p:nvPicPr>
          <p:cNvPr id="1286" name="그래픽 1285" descr="신용 카드 단색으로 채워진">
            <a:extLst>
              <a:ext uri="{FF2B5EF4-FFF2-40B4-BE49-F238E27FC236}">
                <a16:creationId xmlns:a16="http://schemas.microsoft.com/office/drawing/2014/main" id="{1FFBE0BC-BB49-AF4E-67BB-3D8ED057B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1265" y="1540928"/>
            <a:ext cx="572400" cy="572400"/>
          </a:xfrm>
          <a:prstGeom prst="rect">
            <a:avLst/>
          </a:prstGeom>
        </p:spPr>
      </p:pic>
      <p:pic>
        <p:nvPicPr>
          <p:cNvPr id="1287" name="그래픽 1286" descr="포스트잇 3 단색으로 채워진">
            <a:extLst>
              <a:ext uri="{FF2B5EF4-FFF2-40B4-BE49-F238E27FC236}">
                <a16:creationId xmlns:a16="http://schemas.microsoft.com/office/drawing/2014/main" id="{F84765BD-0AA0-D130-3286-D23776DE2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6262" y="1540928"/>
            <a:ext cx="568325" cy="568325"/>
          </a:xfrm>
          <a:prstGeom prst="rect">
            <a:avLst/>
          </a:prstGeom>
        </p:spPr>
      </p:pic>
      <p:sp>
        <p:nvSpPr>
          <p:cNvPr id="1288" name="화살표: 오른쪽 55">
            <a:extLst>
              <a:ext uri="{FF2B5EF4-FFF2-40B4-BE49-F238E27FC236}">
                <a16:creationId xmlns:a16="http://schemas.microsoft.com/office/drawing/2014/main" id="{6B073C40-0CBE-F984-0DB5-70901C706B11}"/>
              </a:ext>
            </a:extLst>
          </p:cNvPr>
          <p:cNvSpPr/>
          <p:nvPr/>
        </p:nvSpPr>
        <p:spPr>
          <a:xfrm>
            <a:off x="6778817" y="2292494"/>
            <a:ext cx="232698" cy="1788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25400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89" name="그림 1" descr="그림 1">
            <a:extLst>
              <a:ext uri="{FF2B5EF4-FFF2-40B4-BE49-F238E27FC236}">
                <a16:creationId xmlns:a16="http://schemas.microsoft.com/office/drawing/2014/main" id="{80C46794-AFDC-6F85-280A-C6A92ECB8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1430" y="1457612"/>
            <a:ext cx="1936882" cy="18724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90" name="TextBox 2">
            <a:extLst>
              <a:ext uri="{FF2B5EF4-FFF2-40B4-BE49-F238E27FC236}">
                <a16:creationId xmlns:a16="http://schemas.microsoft.com/office/drawing/2014/main" id="{CD6EEF47-63F5-18A6-C21E-E9BE88EBAB0B}"/>
              </a:ext>
            </a:extLst>
          </p:cNvPr>
          <p:cNvSpPr txBox="1"/>
          <p:nvPr/>
        </p:nvSpPr>
        <p:spPr>
          <a:xfrm>
            <a:off x="7895481" y="3330096"/>
            <a:ext cx="701358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>
                <a:latin typeface="OneShinhan Light"/>
                <a:ea typeface="OneShinhan Light"/>
                <a:cs typeface="OneShinhan Light"/>
                <a:sym typeface="OneShinhan Light"/>
              </a:defRPr>
            </a:lvl1pPr>
          </a:lstStyle>
          <a:p>
            <a:r>
              <a:t>절세 화면 內</a:t>
            </a:r>
          </a:p>
        </p:txBody>
      </p:sp>
      <p:pic>
        <p:nvPicPr>
          <p:cNvPr id="1291" name="그래픽 1290" descr="색종이 조각 볼 윤곽선">
            <a:extLst>
              <a:ext uri="{FF2B5EF4-FFF2-40B4-BE49-F238E27FC236}">
                <a16:creationId xmlns:a16="http://schemas.microsoft.com/office/drawing/2014/main" id="{FA062D78-A1A1-C200-B1C2-44B3744BF4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44225" y="4418321"/>
            <a:ext cx="568325" cy="568325"/>
          </a:xfrm>
          <a:prstGeom prst="rect">
            <a:avLst/>
          </a:prstGeom>
        </p:spPr>
      </p:pic>
      <p:grpSp>
        <p:nvGrpSpPr>
          <p:cNvPr id="1298" name="그룹 1297">
            <a:extLst>
              <a:ext uri="{FF2B5EF4-FFF2-40B4-BE49-F238E27FC236}">
                <a16:creationId xmlns:a16="http://schemas.microsoft.com/office/drawing/2014/main" id="{69A41F42-5701-EAF8-9F12-FFA47044915D}"/>
              </a:ext>
            </a:extLst>
          </p:cNvPr>
          <p:cNvGrpSpPr/>
          <p:nvPr/>
        </p:nvGrpSpPr>
        <p:grpSpPr>
          <a:xfrm>
            <a:off x="7468796" y="4149725"/>
            <a:ext cx="2561029" cy="2211037"/>
            <a:chOff x="409578" y="892057"/>
            <a:chExt cx="2561029" cy="2211037"/>
          </a:xfrm>
        </p:grpSpPr>
        <p:grpSp>
          <p:nvGrpSpPr>
            <p:cNvPr id="1299" name="그룹 1298">
              <a:extLst>
                <a:ext uri="{FF2B5EF4-FFF2-40B4-BE49-F238E27FC236}">
                  <a16:creationId xmlns:a16="http://schemas.microsoft.com/office/drawing/2014/main" id="{5D7FAF05-0CAF-C145-8879-AE95AC647988}"/>
                </a:ext>
              </a:extLst>
            </p:cNvPr>
            <p:cNvGrpSpPr/>
            <p:nvPr/>
          </p:nvGrpSpPr>
          <p:grpSpPr>
            <a:xfrm>
              <a:off x="409578" y="892057"/>
              <a:ext cx="2561029" cy="2211037"/>
              <a:chOff x="1057275" y="2600325"/>
              <a:chExt cx="2352675" cy="1828798"/>
            </a:xfrm>
          </p:grpSpPr>
          <p:sp>
            <p:nvSpPr>
              <p:cNvPr id="1302" name="사각형: 둥근 모서리 1301">
                <a:extLst>
                  <a:ext uri="{FF2B5EF4-FFF2-40B4-BE49-F238E27FC236}">
                    <a16:creationId xmlns:a16="http://schemas.microsoft.com/office/drawing/2014/main" id="{438E5D05-C233-971C-76E7-2C896303E2ED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303" name="사각형: 둥근 모서리 1302">
                <a:extLst>
                  <a:ext uri="{FF2B5EF4-FFF2-40B4-BE49-F238E27FC236}">
                    <a16:creationId xmlns:a16="http://schemas.microsoft.com/office/drawing/2014/main" id="{F6C0E4CD-F47A-4433-2E3F-4EF268498816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300" name="TextBox 1299">
              <a:extLst>
                <a:ext uri="{FF2B5EF4-FFF2-40B4-BE49-F238E27FC236}">
                  <a16:creationId xmlns:a16="http://schemas.microsoft.com/office/drawing/2014/main" id="{CEAAD64C-695F-B6A2-C7D2-C43BC8FC7481}"/>
                </a:ext>
              </a:extLst>
            </p:cNvPr>
            <p:cNvSpPr txBox="1"/>
            <p:nvPr/>
          </p:nvSpPr>
          <p:spPr>
            <a:xfrm>
              <a:off x="619110" y="1997575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/>
                <a:t>App Push</a:t>
              </a: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OneShinhan Medium"/>
              </a:endParaRPr>
            </a:p>
          </p:txBody>
        </p:sp>
        <p:sp>
          <p:nvSpPr>
            <p:cNvPr id="1301" name="TextBox 1300">
              <a:extLst>
                <a:ext uri="{FF2B5EF4-FFF2-40B4-BE49-F238E27FC236}">
                  <a16:creationId xmlns:a16="http://schemas.microsoft.com/office/drawing/2014/main" id="{3F911C63-C893-EFDF-653C-CB4B22C4FD3F}"/>
                </a:ext>
              </a:extLst>
            </p:cNvPr>
            <p:cNvSpPr txBox="1"/>
            <p:nvPr/>
          </p:nvSpPr>
          <p:spPr>
            <a:xfrm>
              <a:off x="619110" y="2294767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다양한 상황에서 </a:t>
              </a:r>
              <a:r>
                <a:rPr kumimoji="0" lang="en-US" altLang="ko-KR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App Push</a:t>
              </a:r>
              <a:r>
                <a:rPr kumimoji="0" lang="ko-KR" altLang="en-US" sz="11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Light" panose="020B0303000000000000" pitchFamily="50" charset="-127"/>
                  <a:ea typeface="원신한 Light" panose="020B0303000000000000" pitchFamily="50" charset="-127"/>
                  <a:sym typeface="OneShinhan Medium"/>
                </a:rPr>
                <a:t>를 적극적으로 활용</a:t>
              </a:r>
            </a:p>
          </p:txBody>
        </p:sp>
      </p:grpSp>
      <p:pic>
        <p:nvPicPr>
          <p:cNvPr id="1304" name="그래픽 1303" descr="종 윤곽선">
            <a:extLst>
              <a:ext uri="{FF2B5EF4-FFF2-40B4-BE49-F238E27FC236}">
                <a16:creationId xmlns:a16="http://schemas.microsoft.com/office/drawing/2014/main" id="{CE6822D1-7691-D0B1-9F5C-4EC20C538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65144" y="4418322"/>
            <a:ext cx="568324" cy="56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4161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77B9E6-3F46-3E60-9EF8-21B9724BA342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5A48E3-684A-218F-A0EE-42FB0C8CA01D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6E8588A-3327-CEFD-9AB4-860BC2ADD054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D811EB1-9D50-51FA-F9E3-6D015C8A1E26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C6B90-FA3F-D983-F17D-FE617FF7D540}"/>
                </a:ext>
              </a:extLst>
            </p:cNvPr>
            <p:cNvSpPr txBox="1"/>
            <p:nvPr/>
          </p:nvSpPr>
          <p:spPr>
            <a:xfrm>
              <a:off x="911985" y="145363"/>
              <a:ext cx="311719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개선 포인트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</a:t>
              </a: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전체 메뉴 추가</a:t>
              </a:r>
              <a:endParaRPr kumimoji="0" lang="ko-KR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073F953-FECD-93E1-461A-ED7CF21AB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00" b="-1416"/>
          <a:stretch/>
        </p:blipFill>
        <p:spPr>
          <a:xfrm>
            <a:off x="1088926" y="821654"/>
            <a:ext cx="593821" cy="4431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957F94-12DC-716E-1682-7227CCB9A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837"/>
          <a:stretch/>
        </p:blipFill>
        <p:spPr>
          <a:xfrm>
            <a:off x="1088926" y="1232027"/>
            <a:ext cx="1642688" cy="1819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2A0701-CED2-6348-B19E-C411ADC780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4" r="7550"/>
          <a:stretch/>
        </p:blipFill>
        <p:spPr>
          <a:xfrm>
            <a:off x="3887671" y="1232027"/>
            <a:ext cx="2172909" cy="1819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그림 18" descr="그림 18">
            <a:extLst>
              <a:ext uri="{FF2B5EF4-FFF2-40B4-BE49-F238E27FC236}">
                <a16:creationId xmlns:a16="http://schemas.microsoft.com/office/drawing/2014/main" id="{8C5136B5-E2A0-8ACF-26A5-10BE4A8D8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04" t="63709" r="6749" b="29374"/>
          <a:stretch/>
        </p:blipFill>
        <p:spPr>
          <a:xfrm>
            <a:off x="3887671" y="821654"/>
            <a:ext cx="2172909" cy="4490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3A442D-2172-6921-04F9-C83ABF2B5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637" y="2085258"/>
            <a:ext cx="2711450" cy="9665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TextBox 31">
            <a:extLst>
              <a:ext uri="{FF2B5EF4-FFF2-40B4-BE49-F238E27FC236}">
                <a16:creationId xmlns:a16="http://schemas.microsoft.com/office/drawing/2014/main" id="{51AAE14A-1244-7C56-4704-9FDC37BE7DD3}"/>
              </a:ext>
            </a:extLst>
          </p:cNvPr>
          <p:cNvSpPr txBox="1"/>
          <p:nvPr/>
        </p:nvSpPr>
        <p:spPr>
          <a:xfrm>
            <a:off x="1315621" y="3093405"/>
            <a:ext cx="118929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rPr lang="en-US" altLang="ko-KR"/>
              <a:t>SOL </a:t>
            </a:r>
            <a:r>
              <a:rPr lang="ko-KR" altLang="en-US"/>
              <a:t>전체메뉴</a:t>
            </a:r>
            <a:endParaRPr/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3F272BED-413A-2A17-8DDC-EA11308525E6}"/>
              </a:ext>
            </a:extLst>
          </p:cNvPr>
          <p:cNvSpPr txBox="1"/>
          <p:nvPr/>
        </p:nvSpPr>
        <p:spPr>
          <a:xfrm>
            <a:off x="4604662" y="3093405"/>
            <a:ext cx="7389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rPr lang="ko-KR" altLang="en-US"/>
              <a:t>한눈에</a:t>
            </a:r>
            <a:endParaRPr/>
          </a:p>
        </p:txBody>
      </p:sp>
      <p:sp>
        <p:nvSpPr>
          <p:cNvPr id="30" name="TextBox 35">
            <a:extLst>
              <a:ext uri="{FF2B5EF4-FFF2-40B4-BE49-F238E27FC236}">
                <a16:creationId xmlns:a16="http://schemas.microsoft.com/office/drawing/2014/main" id="{23E0E512-61A8-E569-0CAA-A747CD7E313D}"/>
              </a:ext>
            </a:extLst>
          </p:cNvPr>
          <p:cNvSpPr txBox="1"/>
          <p:nvPr/>
        </p:nvSpPr>
        <p:spPr>
          <a:xfrm>
            <a:off x="8075864" y="3051840"/>
            <a:ext cx="9929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rPr lang="ko-KR" altLang="en-US"/>
              <a:t>자산</a:t>
            </a:r>
            <a:r>
              <a:rPr lang="en-US" altLang="ko-KR"/>
              <a:t>TAB</a:t>
            </a:r>
            <a:endParaRPr/>
          </a:p>
        </p:txBody>
      </p:sp>
      <p:grpSp>
        <p:nvGrpSpPr>
          <p:cNvPr id="1294" name="그룹 1293">
            <a:extLst>
              <a:ext uri="{FF2B5EF4-FFF2-40B4-BE49-F238E27FC236}">
                <a16:creationId xmlns:a16="http://schemas.microsoft.com/office/drawing/2014/main" id="{31461DD1-9044-772A-C441-E3B4A81759B1}"/>
              </a:ext>
            </a:extLst>
          </p:cNvPr>
          <p:cNvGrpSpPr/>
          <p:nvPr/>
        </p:nvGrpSpPr>
        <p:grpSpPr>
          <a:xfrm>
            <a:off x="396747" y="4011679"/>
            <a:ext cx="2561029" cy="993775"/>
            <a:chOff x="443575" y="4106571"/>
            <a:chExt cx="2561029" cy="99377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12983EF-12B5-00A8-EEB7-8F23DAF58CFD}"/>
                </a:ext>
              </a:extLst>
            </p:cNvPr>
            <p:cNvGrpSpPr/>
            <p:nvPr/>
          </p:nvGrpSpPr>
          <p:grpSpPr>
            <a:xfrm>
              <a:off x="443575" y="4106571"/>
              <a:ext cx="2561029" cy="993775"/>
              <a:chOff x="1057275" y="2600325"/>
              <a:chExt cx="2352675" cy="182879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040C16A7-25A0-A2E7-EB50-0EFDC4B621D9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9D1F7796-2F86-1F30-8939-851CD901234B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CD7D9B98-F3E6-47AB-538E-E1276AE233B9}"/>
                </a:ext>
              </a:extLst>
            </p:cNvPr>
            <p:cNvSpPr txBox="1"/>
            <p:nvPr/>
          </p:nvSpPr>
          <p:spPr>
            <a:xfrm>
              <a:off x="653112" y="4217307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SOL </a:t>
              </a: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전체메뉴</a:t>
              </a:r>
            </a:p>
          </p:txBody>
        </p:sp>
        <p:sp>
          <p:nvSpPr>
            <p:cNvPr id="1293" name="TextBox 1292">
              <a:extLst>
                <a:ext uri="{FF2B5EF4-FFF2-40B4-BE49-F238E27FC236}">
                  <a16:creationId xmlns:a16="http://schemas.microsoft.com/office/drawing/2014/main" id="{86FFF803-0D7A-DDF5-2676-796A52C45FE9}"/>
                </a:ext>
              </a:extLst>
            </p:cNvPr>
            <p:cNvSpPr txBox="1"/>
            <p:nvPr/>
          </p:nvSpPr>
          <p:spPr>
            <a:xfrm>
              <a:off x="636485" y="4603459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SOL </a:t>
              </a: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메뉴와 머니버스 메뉴의 니즈가 다를 것으로 예상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1308" name="그룹 1307">
            <a:extLst>
              <a:ext uri="{FF2B5EF4-FFF2-40B4-BE49-F238E27FC236}">
                <a16:creationId xmlns:a16="http://schemas.microsoft.com/office/drawing/2014/main" id="{37F6C82A-B716-0F40-FE6C-6C01A487EA5F}"/>
              </a:ext>
            </a:extLst>
          </p:cNvPr>
          <p:cNvGrpSpPr/>
          <p:nvPr/>
        </p:nvGrpSpPr>
        <p:grpSpPr>
          <a:xfrm>
            <a:off x="3931214" y="4007772"/>
            <a:ext cx="2561029" cy="993775"/>
            <a:chOff x="443575" y="4106571"/>
            <a:chExt cx="2561029" cy="993775"/>
          </a:xfrm>
        </p:grpSpPr>
        <p:grpSp>
          <p:nvGrpSpPr>
            <p:cNvPr id="1309" name="그룹 1308">
              <a:extLst>
                <a:ext uri="{FF2B5EF4-FFF2-40B4-BE49-F238E27FC236}">
                  <a16:creationId xmlns:a16="http://schemas.microsoft.com/office/drawing/2014/main" id="{9658014F-EC93-E6F9-D400-30226DBF0FF2}"/>
                </a:ext>
              </a:extLst>
            </p:cNvPr>
            <p:cNvGrpSpPr/>
            <p:nvPr/>
          </p:nvGrpSpPr>
          <p:grpSpPr>
            <a:xfrm>
              <a:off x="443575" y="4106571"/>
              <a:ext cx="2561029" cy="993775"/>
              <a:chOff x="1057275" y="2600325"/>
              <a:chExt cx="2352675" cy="1828798"/>
            </a:xfrm>
          </p:grpSpPr>
          <p:sp>
            <p:nvSpPr>
              <p:cNvPr id="1312" name="사각형: 둥근 모서리 1311">
                <a:extLst>
                  <a:ext uri="{FF2B5EF4-FFF2-40B4-BE49-F238E27FC236}">
                    <a16:creationId xmlns:a16="http://schemas.microsoft.com/office/drawing/2014/main" id="{E1B8F09D-9E32-00C3-16A3-97EC51377EFB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313" name="사각형: 둥근 모서리 1312">
                <a:extLst>
                  <a:ext uri="{FF2B5EF4-FFF2-40B4-BE49-F238E27FC236}">
                    <a16:creationId xmlns:a16="http://schemas.microsoft.com/office/drawing/2014/main" id="{AB70A76D-0505-8754-8E85-CA6E9F95D5C0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A74AD163-5179-4ED7-8050-CD05F8828C2E}"/>
                </a:ext>
              </a:extLst>
            </p:cNvPr>
            <p:cNvSpPr txBox="1"/>
            <p:nvPr/>
          </p:nvSpPr>
          <p:spPr>
            <a:xfrm>
              <a:off x="653112" y="4217307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서비스 유형별 분류체계 확립</a:t>
              </a:r>
            </a:p>
          </p:txBody>
        </p:sp>
        <p:sp>
          <p:nvSpPr>
            <p:cNvPr id="1311" name="TextBox 1310">
              <a:extLst>
                <a:ext uri="{FF2B5EF4-FFF2-40B4-BE49-F238E27FC236}">
                  <a16:creationId xmlns:a16="http://schemas.microsoft.com/office/drawing/2014/main" id="{4A912AAE-C288-638D-CD3C-CBF3D730DFB7}"/>
                </a:ext>
              </a:extLst>
            </p:cNvPr>
            <p:cNvSpPr txBox="1"/>
            <p:nvPr/>
          </p:nvSpPr>
          <p:spPr>
            <a:xfrm>
              <a:off x="443575" y="4603459"/>
              <a:ext cx="2544402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명확한 서비스 분류를 통해 서비스 </a:t>
              </a:r>
              <a:r>
                <a:rPr lang="en-US" altLang="ko-KR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Flow </a:t>
              </a: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개선과 서비스 관리에 도움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1314" name="그룹 1313">
            <a:extLst>
              <a:ext uri="{FF2B5EF4-FFF2-40B4-BE49-F238E27FC236}">
                <a16:creationId xmlns:a16="http://schemas.microsoft.com/office/drawing/2014/main" id="{D01F0DEE-D664-29A6-60F3-3BF460EA4861}"/>
              </a:ext>
            </a:extLst>
          </p:cNvPr>
          <p:cNvGrpSpPr/>
          <p:nvPr/>
        </p:nvGrpSpPr>
        <p:grpSpPr>
          <a:xfrm>
            <a:off x="7465681" y="4007772"/>
            <a:ext cx="2561029" cy="993775"/>
            <a:chOff x="443575" y="4106571"/>
            <a:chExt cx="2561029" cy="993775"/>
          </a:xfrm>
        </p:grpSpPr>
        <p:grpSp>
          <p:nvGrpSpPr>
            <p:cNvPr id="1315" name="그룹 1314">
              <a:extLst>
                <a:ext uri="{FF2B5EF4-FFF2-40B4-BE49-F238E27FC236}">
                  <a16:creationId xmlns:a16="http://schemas.microsoft.com/office/drawing/2014/main" id="{2599AB36-18F4-8494-EF02-C45FF0EF649F}"/>
                </a:ext>
              </a:extLst>
            </p:cNvPr>
            <p:cNvGrpSpPr/>
            <p:nvPr/>
          </p:nvGrpSpPr>
          <p:grpSpPr>
            <a:xfrm>
              <a:off x="443575" y="4106571"/>
              <a:ext cx="2561029" cy="993775"/>
              <a:chOff x="1057275" y="2600325"/>
              <a:chExt cx="2352675" cy="1828798"/>
            </a:xfrm>
          </p:grpSpPr>
          <p:sp>
            <p:nvSpPr>
              <p:cNvPr id="1318" name="사각형: 둥근 모서리 1317">
                <a:extLst>
                  <a:ext uri="{FF2B5EF4-FFF2-40B4-BE49-F238E27FC236}">
                    <a16:creationId xmlns:a16="http://schemas.microsoft.com/office/drawing/2014/main" id="{C06A402C-5AC1-D8BE-EA8C-E5F53208FD87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319" name="사각형: 둥근 모서리 1318">
                <a:extLst>
                  <a:ext uri="{FF2B5EF4-FFF2-40B4-BE49-F238E27FC236}">
                    <a16:creationId xmlns:a16="http://schemas.microsoft.com/office/drawing/2014/main" id="{0C0EE0DC-1741-CA45-DBEB-BE0502F6C4CF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2B184AF7-562A-F149-CB78-06C2DC8A7951}"/>
                </a:ext>
              </a:extLst>
            </p:cNvPr>
            <p:cNvSpPr txBox="1"/>
            <p:nvPr/>
          </p:nvSpPr>
          <p:spPr>
            <a:xfrm>
              <a:off x="653112" y="4217307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강조 서비스에 </a:t>
              </a:r>
              <a:r>
                <a:rPr kumimoji="0" lang="en-US" altLang="ko-KR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UI </a:t>
              </a: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차별화</a:t>
              </a:r>
            </a:p>
          </p:txBody>
        </p:sp>
        <p:sp>
          <p:nvSpPr>
            <p:cNvPr id="1317" name="TextBox 1316">
              <a:extLst>
                <a:ext uri="{FF2B5EF4-FFF2-40B4-BE49-F238E27FC236}">
                  <a16:creationId xmlns:a16="http://schemas.microsoft.com/office/drawing/2014/main" id="{CA8D1339-3BED-BD21-6F19-28A50A572DD5}"/>
                </a:ext>
              </a:extLst>
            </p:cNvPr>
            <p:cNvSpPr txBox="1"/>
            <p:nvPr/>
          </p:nvSpPr>
          <p:spPr>
            <a:xfrm>
              <a:off x="636485" y="4603459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신규 서비스나 고도화 서비스의 강조를 위해 </a:t>
              </a:r>
              <a:r>
                <a:rPr lang="en-US" altLang="ko-KR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UI</a:t>
              </a: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를 활용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1334" name="그룹 1333">
            <a:extLst>
              <a:ext uri="{FF2B5EF4-FFF2-40B4-BE49-F238E27FC236}">
                <a16:creationId xmlns:a16="http://schemas.microsoft.com/office/drawing/2014/main" id="{0C10B41D-F568-24C2-A489-E3E7096143B5}"/>
              </a:ext>
            </a:extLst>
          </p:cNvPr>
          <p:cNvGrpSpPr/>
          <p:nvPr/>
        </p:nvGrpSpPr>
        <p:grpSpPr>
          <a:xfrm>
            <a:off x="380120" y="5646729"/>
            <a:ext cx="2561029" cy="993775"/>
            <a:chOff x="443575" y="4106571"/>
            <a:chExt cx="2561029" cy="993775"/>
          </a:xfrm>
        </p:grpSpPr>
        <p:grpSp>
          <p:nvGrpSpPr>
            <p:cNvPr id="1335" name="그룹 1334">
              <a:extLst>
                <a:ext uri="{FF2B5EF4-FFF2-40B4-BE49-F238E27FC236}">
                  <a16:creationId xmlns:a16="http://schemas.microsoft.com/office/drawing/2014/main" id="{10D58D13-2187-FDD9-B5A0-04DF753D0412}"/>
                </a:ext>
              </a:extLst>
            </p:cNvPr>
            <p:cNvGrpSpPr/>
            <p:nvPr/>
          </p:nvGrpSpPr>
          <p:grpSpPr>
            <a:xfrm>
              <a:off x="443575" y="4106571"/>
              <a:ext cx="2561029" cy="993775"/>
              <a:chOff x="1057275" y="2600325"/>
              <a:chExt cx="2352675" cy="1828798"/>
            </a:xfrm>
          </p:grpSpPr>
          <p:sp>
            <p:nvSpPr>
              <p:cNvPr id="1338" name="사각형: 둥근 모서리 1337">
                <a:extLst>
                  <a:ext uri="{FF2B5EF4-FFF2-40B4-BE49-F238E27FC236}">
                    <a16:creationId xmlns:a16="http://schemas.microsoft.com/office/drawing/2014/main" id="{FB08FF0E-91DC-EE89-1ABE-98B01496493C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339" name="사각형: 둥근 모서리 1338">
                <a:extLst>
                  <a:ext uri="{FF2B5EF4-FFF2-40B4-BE49-F238E27FC236}">
                    <a16:creationId xmlns:a16="http://schemas.microsoft.com/office/drawing/2014/main" id="{D5EBFF3F-ADC7-F45C-919B-5A3F3176972D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336" name="TextBox 1335">
              <a:extLst>
                <a:ext uri="{FF2B5EF4-FFF2-40B4-BE49-F238E27FC236}">
                  <a16:creationId xmlns:a16="http://schemas.microsoft.com/office/drawing/2014/main" id="{F17403FC-0360-56B9-DD24-9025C669D7E4}"/>
                </a:ext>
              </a:extLst>
            </p:cNvPr>
            <p:cNvSpPr txBox="1"/>
            <p:nvPr/>
          </p:nvSpPr>
          <p:spPr>
            <a:xfrm>
              <a:off x="653112" y="4217307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최근 이용 서비스 목록 포함</a:t>
              </a:r>
            </a:p>
          </p:txBody>
        </p:sp>
        <p:sp>
          <p:nvSpPr>
            <p:cNvPr id="1337" name="TextBox 1336">
              <a:extLst>
                <a:ext uri="{FF2B5EF4-FFF2-40B4-BE49-F238E27FC236}">
                  <a16:creationId xmlns:a16="http://schemas.microsoft.com/office/drawing/2014/main" id="{D6844217-4FF9-06DC-8864-B0A065F65850}"/>
                </a:ext>
              </a:extLst>
            </p:cNvPr>
            <p:cNvSpPr txBox="1"/>
            <p:nvPr/>
          </p:nvSpPr>
          <p:spPr>
            <a:xfrm>
              <a:off x="636485" y="4603459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최근 이용 서비스에 다시 어떻게 가야할지 모르겠는 경우 방지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pic>
        <p:nvPicPr>
          <p:cNvPr id="1341" name="그림 1340">
            <a:extLst>
              <a:ext uri="{FF2B5EF4-FFF2-40B4-BE49-F238E27FC236}">
                <a16:creationId xmlns:a16="http://schemas.microsoft.com/office/drawing/2014/main" id="{24C13797-FD30-2E09-7CCD-ED0A7DAF0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9855" y="5630625"/>
            <a:ext cx="2249766" cy="6187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42" name="화살표: 오른쪽 55">
            <a:extLst>
              <a:ext uri="{FF2B5EF4-FFF2-40B4-BE49-F238E27FC236}">
                <a16:creationId xmlns:a16="http://schemas.microsoft.com/office/drawing/2014/main" id="{13531DBF-F8AC-914E-8773-220B384E03A7}"/>
              </a:ext>
            </a:extLst>
          </p:cNvPr>
          <p:cNvSpPr/>
          <p:nvPr/>
        </p:nvSpPr>
        <p:spPr>
          <a:xfrm rot="5400000">
            <a:off x="8667125" y="5226655"/>
            <a:ext cx="232698" cy="1788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25400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3" name="직선 연결선 32">
            <a:extLst>
              <a:ext uri="{FF2B5EF4-FFF2-40B4-BE49-F238E27FC236}">
                <a16:creationId xmlns:a16="http://schemas.microsoft.com/office/drawing/2014/main" id="{BF996F8C-9E62-C978-FFF9-00B15DBC2002}"/>
              </a:ext>
            </a:extLst>
          </p:cNvPr>
          <p:cNvSpPr/>
          <p:nvPr/>
        </p:nvSpPr>
        <p:spPr>
          <a:xfrm>
            <a:off x="409578" y="3626946"/>
            <a:ext cx="9649074" cy="1"/>
          </a:xfrm>
          <a:prstGeom prst="line">
            <a:avLst/>
          </a:prstGeom>
          <a:ln w="12700">
            <a:solidFill>
              <a:srgbClr val="BFBFBF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72312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77B9E6-3F46-3E60-9EF8-21B9724BA342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5A48E3-684A-218F-A0EE-42FB0C8CA01D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6E8588A-3327-CEFD-9AB4-860BC2ADD054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D811EB1-9D50-51FA-F9E3-6D015C8A1E26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C6B90-FA3F-D983-F17D-FE617FF7D540}"/>
                </a:ext>
              </a:extLst>
            </p:cNvPr>
            <p:cNvSpPr txBox="1"/>
            <p:nvPr/>
          </p:nvSpPr>
          <p:spPr>
            <a:xfrm>
              <a:off x="911985" y="145363"/>
              <a:ext cx="311719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개선 포인트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– </a:t>
              </a: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전체 메뉴 추가</a:t>
              </a:r>
              <a:endParaRPr kumimoji="0" lang="ko-KR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073F953-FECD-93E1-461A-ED7CF21AB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00" b="-1416"/>
          <a:stretch/>
        </p:blipFill>
        <p:spPr>
          <a:xfrm>
            <a:off x="1088926" y="821654"/>
            <a:ext cx="593821" cy="4431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957F94-12DC-716E-1682-7227CCB9A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837"/>
          <a:stretch/>
        </p:blipFill>
        <p:spPr>
          <a:xfrm>
            <a:off x="1088926" y="1232027"/>
            <a:ext cx="1642688" cy="1819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2A0701-CED2-6348-B19E-C411ADC780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4" r="7550"/>
          <a:stretch/>
        </p:blipFill>
        <p:spPr>
          <a:xfrm>
            <a:off x="3887671" y="1232027"/>
            <a:ext cx="2172909" cy="1819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그림 18" descr="그림 18">
            <a:extLst>
              <a:ext uri="{FF2B5EF4-FFF2-40B4-BE49-F238E27FC236}">
                <a16:creationId xmlns:a16="http://schemas.microsoft.com/office/drawing/2014/main" id="{8C5136B5-E2A0-8ACF-26A5-10BE4A8D8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04" t="63709" r="6749" b="29374"/>
          <a:stretch/>
        </p:blipFill>
        <p:spPr>
          <a:xfrm>
            <a:off x="3887671" y="821654"/>
            <a:ext cx="2172909" cy="4490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3A442D-2172-6921-04F9-C83ABF2B5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637" y="2085258"/>
            <a:ext cx="2711450" cy="9665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TextBox 31">
            <a:extLst>
              <a:ext uri="{FF2B5EF4-FFF2-40B4-BE49-F238E27FC236}">
                <a16:creationId xmlns:a16="http://schemas.microsoft.com/office/drawing/2014/main" id="{51AAE14A-1244-7C56-4704-9FDC37BE7DD3}"/>
              </a:ext>
            </a:extLst>
          </p:cNvPr>
          <p:cNvSpPr txBox="1"/>
          <p:nvPr/>
        </p:nvSpPr>
        <p:spPr>
          <a:xfrm>
            <a:off x="1315621" y="3093405"/>
            <a:ext cx="118929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rPr lang="en-US" altLang="ko-KR"/>
              <a:t>SOL </a:t>
            </a:r>
            <a:r>
              <a:rPr lang="ko-KR" altLang="en-US"/>
              <a:t>전체메뉴</a:t>
            </a:r>
            <a:endParaRPr/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3F272BED-413A-2A17-8DDC-EA11308525E6}"/>
              </a:ext>
            </a:extLst>
          </p:cNvPr>
          <p:cNvSpPr txBox="1"/>
          <p:nvPr/>
        </p:nvSpPr>
        <p:spPr>
          <a:xfrm>
            <a:off x="4604662" y="3093405"/>
            <a:ext cx="7389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rPr lang="ko-KR" altLang="en-US"/>
              <a:t>한눈에</a:t>
            </a:r>
            <a:endParaRPr/>
          </a:p>
        </p:txBody>
      </p:sp>
      <p:sp>
        <p:nvSpPr>
          <p:cNvPr id="30" name="TextBox 35">
            <a:extLst>
              <a:ext uri="{FF2B5EF4-FFF2-40B4-BE49-F238E27FC236}">
                <a16:creationId xmlns:a16="http://schemas.microsoft.com/office/drawing/2014/main" id="{23E0E512-61A8-E569-0CAA-A747CD7E313D}"/>
              </a:ext>
            </a:extLst>
          </p:cNvPr>
          <p:cNvSpPr txBox="1"/>
          <p:nvPr/>
        </p:nvSpPr>
        <p:spPr>
          <a:xfrm>
            <a:off x="8075864" y="3051840"/>
            <a:ext cx="9929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>
                <a:latin typeface="OneShinhan Bold"/>
                <a:ea typeface="OneShinhan Bold"/>
                <a:cs typeface="OneShinhan Bold"/>
                <a:sym typeface="OneShinhan Bold"/>
              </a:defRPr>
            </a:pPr>
            <a:r>
              <a:rPr lang="ko-KR" altLang="en-US"/>
              <a:t>자산</a:t>
            </a:r>
            <a:r>
              <a:rPr lang="en-US" altLang="ko-KR"/>
              <a:t>TAB</a:t>
            </a:r>
            <a:endParaRPr/>
          </a:p>
        </p:txBody>
      </p:sp>
      <p:grpSp>
        <p:nvGrpSpPr>
          <p:cNvPr id="1294" name="그룹 1293">
            <a:extLst>
              <a:ext uri="{FF2B5EF4-FFF2-40B4-BE49-F238E27FC236}">
                <a16:creationId xmlns:a16="http://schemas.microsoft.com/office/drawing/2014/main" id="{31461DD1-9044-772A-C441-E3B4A81759B1}"/>
              </a:ext>
            </a:extLst>
          </p:cNvPr>
          <p:cNvGrpSpPr/>
          <p:nvPr/>
        </p:nvGrpSpPr>
        <p:grpSpPr>
          <a:xfrm>
            <a:off x="396747" y="4011679"/>
            <a:ext cx="2561029" cy="993775"/>
            <a:chOff x="443575" y="4106571"/>
            <a:chExt cx="2561029" cy="99377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12983EF-12B5-00A8-EEB7-8F23DAF58CFD}"/>
                </a:ext>
              </a:extLst>
            </p:cNvPr>
            <p:cNvGrpSpPr/>
            <p:nvPr/>
          </p:nvGrpSpPr>
          <p:grpSpPr>
            <a:xfrm>
              <a:off x="443575" y="4106571"/>
              <a:ext cx="2561029" cy="993775"/>
              <a:chOff x="1057275" y="2600325"/>
              <a:chExt cx="2352675" cy="182879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040C16A7-25A0-A2E7-EB50-0EFDC4B621D9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9D1F7796-2F86-1F30-8939-851CD901234B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CD7D9B98-F3E6-47AB-538E-E1276AE233B9}"/>
                </a:ext>
              </a:extLst>
            </p:cNvPr>
            <p:cNvSpPr txBox="1"/>
            <p:nvPr/>
          </p:nvSpPr>
          <p:spPr>
            <a:xfrm>
              <a:off x="653112" y="4217307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SOL </a:t>
              </a: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전체메뉴</a:t>
              </a:r>
            </a:p>
          </p:txBody>
        </p:sp>
        <p:sp>
          <p:nvSpPr>
            <p:cNvPr id="1293" name="TextBox 1292">
              <a:extLst>
                <a:ext uri="{FF2B5EF4-FFF2-40B4-BE49-F238E27FC236}">
                  <a16:creationId xmlns:a16="http://schemas.microsoft.com/office/drawing/2014/main" id="{86FFF803-0D7A-DDF5-2676-796A52C45FE9}"/>
                </a:ext>
              </a:extLst>
            </p:cNvPr>
            <p:cNvSpPr txBox="1"/>
            <p:nvPr/>
          </p:nvSpPr>
          <p:spPr>
            <a:xfrm>
              <a:off x="636485" y="4603459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SOL </a:t>
              </a: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메뉴와 머니버스 메뉴의 니즈가 다를 것으로 예상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1308" name="그룹 1307">
            <a:extLst>
              <a:ext uri="{FF2B5EF4-FFF2-40B4-BE49-F238E27FC236}">
                <a16:creationId xmlns:a16="http://schemas.microsoft.com/office/drawing/2014/main" id="{37F6C82A-B716-0F40-FE6C-6C01A487EA5F}"/>
              </a:ext>
            </a:extLst>
          </p:cNvPr>
          <p:cNvGrpSpPr/>
          <p:nvPr/>
        </p:nvGrpSpPr>
        <p:grpSpPr>
          <a:xfrm>
            <a:off x="3931214" y="4007772"/>
            <a:ext cx="2561029" cy="993775"/>
            <a:chOff x="443575" y="4106571"/>
            <a:chExt cx="2561029" cy="993775"/>
          </a:xfrm>
        </p:grpSpPr>
        <p:grpSp>
          <p:nvGrpSpPr>
            <p:cNvPr id="1309" name="그룹 1308">
              <a:extLst>
                <a:ext uri="{FF2B5EF4-FFF2-40B4-BE49-F238E27FC236}">
                  <a16:creationId xmlns:a16="http://schemas.microsoft.com/office/drawing/2014/main" id="{9658014F-EC93-E6F9-D400-30226DBF0FF2}"/>
                </a:ext>
              </a:extLst>
            </p:cNvPr>
            <p:cNvGrpSpPr/>
            <p:nvPr/>
          </p:nvGrpSpPr>
          <p:grpSpPr>
            <a:xfrm>
              <a:off x="443575" y="4106571"/>
              <a:ext cx="2561029" cy="993775"/>
              <a:chOff x="1057275" y="2600325"/>
              <a:chExt cx="2352675" cy="1828798"/>
            </a:xfrm>
          </p:grpSpPr>
          <p:sp>
            <p:nvSpPr>
              <p:cNvPr id="1312" name="사각형: 둥근 모서리 1311">
                <a:extLst>
                  <a:ext uri="{FF2B5EF4-FFF2-40B4-BE49-F238E27FC236}">
                    <a16:creationId xmlns:a16="http://schemas.microsoft.com/office/drawing/2014/main" id="{E1B8F09D-9E32-00C3-16A3-97EC51377EFB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313" name="사각형: 둥근 모서리 1312">
                <a:extLst>
                  <a:ext uri="{FF2B5EF4-FFF2-40B4-BE49-F238E27FC236}">
                    <a16:creationId xmlns:a16="http://schemas.microsoft.com/office/drawing/2014/main" id="{AB70A76D-0505-8754-8E85-CA6E9F95D5C0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A74AD163-5179-4ED7-8050-CD05F8828C2E}"/>
                </a:ext>
              </a:extLst>
            </p:cNvPr>
            <p:cNvSpPr txBox="1"/>
            <p:nvPr/>
          </p:nvSpPr>
          <p:spPr>
            <a:xfrm>
              <a:off x="653112" y="4217307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서비스 유형별 분류체계 확립</a:t>
              </a:r>
            </a:p>
          </p:txBody>
        </p:sp>
        <p:sp>
          <p:nvSpPr>
            <p:cNvPr id="1311" name="TextBox 1310">
              <a:extLst>
                <a:ext uri="{FF2B5EF4-FFF2-40B4-BE49-F238E27FC236}">
                  <a16:creationId xmlns:a16="http://schemas.microsoft.com/office/drawing/2014/main" id="{4A912AAE-C288-638D-CD3C-CBF3D730DFB7}"/>
                </a:ext>
              </a:extLst>
            </p:cNvPr>
            <p:cNvSpPr txBox="1"/>
            <p:nvPr/>
          </p:nvSpPr>
          <p:spPr>
            <a:xfrm>
              <a:off x="443575" y="4603459"/>
              <a:ext cx="2544402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명확한 서비스 분류를 통해 서비스 </a:t>
              </a:r>
              <a:r>
                <a:rPr lang="en-US" altLang="ko-KR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Flow </a:t>
              </a: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개선과 서비스 관리에 도움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1314" name="그룹 1313">
            <a:extLst>
              <a:ext uri="{FF2B5EF4-FFF2-40B4-BE49-F238E27FC236}">
                <a16:creationId xmlns:a16="http://schemas.microsoft.com/office/drawing/2014/main" id="{D01F0DEE-D664-29A6-60F3-3BF460EA4861}"/>
              </a:ext>
            </a:extLst>
          </p:cNvPr>
          <p:cNvGrpSpPr/>
          <p:nvPr/>
        </p:nvGrpSpPr>
        <p:grpSpPr>
          <a:xfrm>
            <a:off x="7465681" y="4007772"/>
            <a:ext cx="2561029" cy="993775"/>
            <a:chOff x="443575" y="4106571"/>
            <a:chExt cx="2561029" cy="993775"/>
          </a:xfrm>
        </p:grpSpPr>
        <p:grpSp>
          <p:nvGrpSpPr>
            <p:cNvPr id="1315" name="그룹 1314">
              <a:extLst>
                <a:ext uri="{FF2B5EF4-FFF2-40B4-BE49-F238E27FC236}">
                  <a16:creationId xmlns:a16="http://schemas.microsoft.com/office/drawing/2014/main" id="{2599AB36-18F4-8494-EF02-C45FF0EF649F}"/>
                </a:ext>
              </a:extLst>
            </p:cNvPr>
            <p:cNvGrpSpPr/>
            <p:nvPr/>
          </p:nvGrpSpPr>
          <p:grpSpPr>
            <a:xfrm>
              <a:off x="443575" y="4106571"/>
              <a:ext cx="2561029" cy="993775"/>
              <a:chOff x="1057275" y="2600325"/>
              <a:chExt cx="2352675" cy="1828798"/>
            </a:xfrm>
          </p:grpSpPr>
          <p:sp>
            <p:nvSpPr>
              <p:cNvPr id="1318" name="사각형: 둥근 모서리 1317">
                <a:extLst>
                  <a:ext uri="{FF2B5EF4-FFF2-40B4-BE49-F238E27FC236}">
                    <a16:creationId xmlns:a16="http://schemas.microsoft.com/office/drawing/2014/main" id="{C06A402C-5AC1-D8BE-EA8C-E5F53208FD87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319" name="사각형: 둥근 모서리 1318">
                <a:extLst>
                  <a:ext uri="{FF2B5EF4-FFF2-40B4-BE49-F238E27FC236}">
                    <a16:creationId xmlns:a16="http://schemas.microsoft.com/office/drawing/2014/main" id="{0C0EE0DC-1741-CA45-DBEB-BE0502F6C4CF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2B184AF7-562A-F149-CB78-06C2DC8A7951}"/>
                </a:ext>
              </a:extLst>
            </p:cNvPr>
            <p:cNvSpPr txBox="1"/>
            <p:nvPr/>
          </p:nvSpPr>
          <p:spPr>
            <a:xfrm>
              <a:off x="653112" y="4217307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강조 서비스에 </a:t>
              </a:r>
              <a:r>
                <a:rPr kumimoji="0" lang="en-US" altLang="ko-KR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UI </a:t>
              </a: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차별화</a:t>
              </a:r>
            </a:p>
          </p:txBody>
        </p:sp>
        <p:sp>
          <p:nvSpPr>
            <p:cNvPr id="1317" name="TextBox 1316">
              <a:extLst>
                <a:ext uri="{FF2B5EF4-FFF2-40B4-BE49-F238E27FC236}">
                  <a16:creationId xmlns:a16="http://schemas.microsoft.com/office/drawing/2014/main" id="{CA8D1339-3BED-BD21-6F19-28A50A572DD5}"/>
                </a:ext>
              </a:extLst>
            </p:cNvPr>
            <p:cNvSpPr txBox="1"/>
            <p:nvPr/>
          </p:nvSpPr>
          <p:spPr>
            <a:xfrm>
              <a:off x="636485" y="4603459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신규 서비스나 고도화 서비스의 강조를 위해 </a:t>
              </a:r>
              <a:r>
                <a:rPr lang="en-US" altLang="ko-KR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UI</a:t>
              </a: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를 활용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grpSp>
        <p:nvGrpSpPr>
          <p:cNvPr id="1334" name="그룹 1333">
            <a:extLst>
              <a:ext uri="{FF2B5EF4-FFF2-40B4-BE49-F238E27FC236}">
                <a16:creationId xmlns:a16="http://schemas.microsoft.com/office/drawing/2014/main" id="{0C10B41D-F568-24C2-A489-E3E7096143B5}"/>
              </a:ext>
            </a:extLst>
          </p:cNvPr>
          <p:cNvGrpSpPr/>
          <p:nvPr/>
        </p:nvGrpSpPr>
        <p:grpSpPr>
          <a:xfrm>
            <a:off x="380120" y="5646729"/>
            <a:ext cx="2561029" cy="993775"/>
            <a:chOff x="443575" y="4106571"/>
            <a:chExt cx="2561029" cy="993775"/>
          </a:xfrm>
        </p:grpSpPr>
        <p:grpSp>
          <p:nvGrpSpPr>
            <p:cNvPr id="1335" name="그룹 1334">
              <a:extLst>
                <a:ext uri="{FF2B5EF4-FFF2-40B4-BE49-F238E27FC236}">
                  <a16:creationId xmlns:a16="http://schemas.microsoft.com/office/drawing/2014/main" id="{10D58D13-2187-FDD9-B5A0-04DF753D0412}"/>
                </a:ext>
              </a:extLst>
            </p:cNvPr>
            <p:cNvGrpSpPr/>
            <p:nvPr/>
          </p:nvGrpSpPr>
          <p:grpSpPr>
            <a:xfrm>
              <a:off x="443575" y="4106571"/>
              <a:ext cx="2561029" cy="993775"/>
              <a:chOff x="1057275" y="2600325"/>
              <a:chExt cx="2352675" cy="1828798"/>
            </a:xfrm>
          </p:grpSpPr>
          <p:sp>
            <p:nvSpPr>
              <p:cNvPr id="1338" name="사각형: 둥근 모서리 1337">
                <a:extLst>
                  <a:ext uri="{FF2B5EF4-FFF2-40B4-BE49-F238E27FC236}">
                    <a16:creationId xmlns:a16="http://schemas.microsoft.com/office/drawing/2014/main" id="{FB08FF0E-91DC-EE89-1ABE-98B01496493C}"/>
                  </a:ext>
                </a:extLst>
              </p:cNvPr>
              <p:cNvSpPr/>
              <p:nvPr/>
            </p:nvSpPr>
            <p:spPr>
              <a:xfrm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2700000" rotWithShape="0">
                  <a:srgbClr val="000000">
                    <a:alpha val="13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  <p:sp>
            <p:nvSpPr>
              <p:cNvPr id="1339" name="사각형: 둥근 모서리 1338">
                <a:extLst>
                  <a:ext uri="{FF2B5EF4-FFF2-40B4-BE49-F238E27FC236}">
                    <a16:creationId xmlns:a16="http://schemas.microsoft.com/office/drawing/2014/main" id="{D5EBFF3F-ADC7-F45C-919B-5A3F3176972D}"/>
                  </a:ext>
                </a:extLst>
              </p:cNvPr>
              <p:cNvSpPr/>
              <p:nvPr/>
            </p:nvSpPr>
            <p:spPr>
              <a:xfrm flipH="1">
                <a:off x="1057275" y="2600325"/>
                <a:ext cx="2352675" cy="1828798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>
                <a:outerShdw blurRad="127000" dist="63500" dir="13500000" algn="br" rotWithShape="0">
                  <a:prstClr val="black">
                    <a:alpha val="13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9551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endParaRPr>
              </a:p>
            </p:txBody>
          </p:sp>
        </p:grpSp>
        <p:sp>
          <p:nvSpPr>
            <p:cNvPr id="1336" name="TextBox 1335">
              <a:extLst>
                <a:ext uri="{FF2B5EF4-FFF2-40B4-BE49-F238E27FC236}">
                  <a16:creationId xmlns:a16="http://schemas.microsoft.com/office/drawing/2014/main" id="{F17403FC-0360-56B9-DD24-9025C669D7E4}"/>
                </a:ext>
              </a:extLst>
            </p:cNvPr>
            <p:cNvSpPr txBox="1"/>
            <p:nvPr/>
          </p:nvSpPr>
          <p:spPr>
            <a:xfrm>
              <a:off x="653112" y="4217307"/>
              <a:ext cx="2141957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OneShinhan Medium"/>
                </a:rPr>
                <a:t>최근 이용 서비스 목록 포함</a:t>
              </a:r>
            </a:p>
          </p:txBody>
        </p:sp>
        <p:sp>
          <p:nvSpPr>
            <p:cNvPr id="1337" name="TextBox 1336">
              <a:extLst>
                <a:ext uri="{FF2B5EF4-FFF2-40B4-BE49-F238E27FC236}">
                  <a16:creationId xmlns:a16="http://schemas.microsoft.com/office/drawing/2014/main" id="{D6844217-4FF9-06DC-8864-B0A065F65850}"/>
                </a:ext>
              </a:extLst>
            </p:cNvPr>
            <p:cNvSpPr txBox="1"/>
            <p:nvPr/>
          </p:nvSpPr>
          <p:spPr>
            <a:xfrm>
              <a:off x="636485" y="4603459"/>
              <a:ext cx="2141957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최근 이용 서비스에 다시 어떻게 가야할지 모르겠는 경우 방지</a:t>
              </a:r>
              <a:endPara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sym typeface="OneShinhan Medium"/>
              </a:endParaRPr>
            </a:p>
          </p:txBody>
        </p:sp>
      </p:grpSp>
      <p:pic>
        <p:nvPicPr>
          <p:cNvPr id="1341" name="그림 1340">
            <a:extLst>
              <a:ext uri="{FF2B5EF4-FFF2-40B4-BE49-F238E27FC236}">
                <a16:creationId xmlns:a16="http://schemas.microsoft.com/office/drawing/2014/main" id="{24C13797-FD30-2E09-7CCD-ED0A7DAF0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9855" y="5630625"/>
            <a:ext cx="2249766" cy="6187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42" name="화살표: 오른쪽 55">
            <a:extLst>
              <a:ext uri="{FF2B5EF4-FFF2-40B4-BE49-F238E27FC236}">
                <a16:creationId xmlns:a16="http://schemas.microsoft.com/office/drawing/2014/main" id="{13531DBF-F8AC-914E-8773-220B384E03A7}"/>
              </a:ext>
            </a:extLst>
          </p:cNvPr>
          <p:cNvSpPr/>
          <p:nvPr/>
        </p:nvSpPr>
        <p:spPr>
          <a:xfrm rot="5400000">
            <a:off x="8667125" y="5226655"/>
            <a:ext cx="232698" cy="1788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25400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3" name="직선 연결선 32">
            <a:extLst>
              <a:ext uri="{FF2B5EF4-FFF2-40B4-BE49-F238E27FC236}">
                <a16:creationId xmlns:a16="http://schemas.microsoft.com/office/drawing/2014/main" id="{BF996F8C-9E62-C978-FFF9-00B15DBC2002}"/>
              </a:ext>
            </a:extLst>
          </p:cNvPr>
          <p:cNvSpPr/>
          <p:nvPr/>
        </p:nvSpPr>
        <p:spPr>
          <a:xfrm>
            <a:off x="409578" y="3626946"/>
            <a:ext cx="9649074" cy="1"/>
          </a:xfrm>
          <a:prstGeom prst="line">
            <a:avLst/>
          </a:prstGeom>
          <a:ln w="12700">
            <a:solidFill>
              <a:srgbClr val="BFBFBF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338445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TextBox 4"/>
          <p:cNvSpPr txBox="1"/>
          <p:nvPr/>
        </p:nvSpPr>
        <p:spPr>
          <a:xfrm>
            <a:off x="396747" y="864288"/>
            <a:ext cx="211417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 b="1">
                <a:latin typeface="원신한 Bold"/>
                <a:ea typeface="원신한 Bold"/>
                <a:cs typeface="원신한 Bold"/>
                <a:sym typeface="원신한 Bold"/>
              </a:defRPr>
            </a:pPr>
            <a:r>
              <a:t>[1] 머니버스 서비스 특징</a:t>
            </a:r>
          </a:p>
        </p:txBody>
      </p:sp>
      <p:sp>
        <p:nvSpPr>
          <p:cNvPr id="1520" name="TextBox 5"/>
          <p:cNvSpPr txBox="1"/>
          <p:nvPr/>
        </p:nvSpPr>
        <p:spPr>
          <a:xfrm>
            <a:off x="678802" y="1220384"/>
            <a:ext cx="2893862" cy="955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서비스 종류, 제공 정보는 多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서비스 Flow의 맥락 부족 (연속적인 이용 ↓)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부족한 개인화 추천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찾기 힘든 서비스 진입점</a:t>
            </a:r>
          </a:p>
        </p:txBody>
      </p:sp>
      <p:sp>
        <p:nvSpPr>
          <p:cNvPr id="1521" name="TextBox 6"/>
          <p:cNvSpPr txBox="1"/>
          <p:nvPr/>
        </p:nvSpPr>
        <p:spPr>
          <a:xfrm>
            <a:off x="396746" y="2264040"/>
            <a:ext cx="95224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 b="1">
                <a:latin typeface="원신한 Bold"/>
                <a:ea typeface="원신한 Bold"/>
                <a:cs typeface="원신한 Bold"/>
                <a:sym typeface="원신한 Bold"/>
              </a:defRPr>
            </a:pPr>
            <a:r>
              <a:t>[2] UI/UX</a:t>
            </a:r>
          </a:p>
        </p:txBody>
      </p:sp>
      <p:sp>
        <p:nvSpPr>
          <p:cNvPr id="1522" name="TextBox 7"/>
          <p:cNvSpPr txBox="1"/>
          <p:nvPr/>
        </p:nvSpPr>
        <p:spPr>
          <a:xfrm>
            <a:off x="678802" y="2620135"/>
            <a:ext cx="2917191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한 화면에 너무 많은 텍스트 (정보 과다)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직관적이지 않은 자산 유형, 서비스 이름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느린 느낌을 주는 로딩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old한 차트, 그래프 이미지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고객의 화면과의 상호작용을 너무 많이 요구</a:t>
            </a:r>
          </a:p>
        </p:txBody>
      </p:sp>
      <p:sp>
        <p:nvSpPr>
          <p:cNvPr id="1523" name="TextBox 8"/>
          <p:cNvSpPr txBox="1"/>
          <p:nvPr/>
        </p:nvSpPr>
        <p:spPr>
          <a:xfrm>
            <a:off x="397272" y="3817680"/>
            <a:ext cx="94069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 b="1">
                <a:latin typeface="원신한 Bold"/>
                <a:ea typeface="원신한 Bold"/>
                <a:cs typeface="원신한 Bold"/>
                <a:sym typeface="원신한 Bold"/>
              </a:defRPr>
            </a:pPr>
            <a:r>
              <a:t>[3] 개선점</a:t>
            </a:r>
          </a:p>
        </p:txBody>
      </p:sp>
      <p:sp>
        <p:nvSpPr>
          <p:cNvPr id="1524" name="TextBox 9"/>
          <p:cNvSpPr txBox="1"/>
          <p:nvPr/>
        </p:nvSpPr>
        <p:spPr>
          <a:xfrm>
            <a:off x="679329" y="4173776"/>
            <a:ext cx="3386583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전체적인 UI/UX 개선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개인화 추천 서비스 고도화 (상품 추천, 서비스 추천)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비슷한 서비스들의 응집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이해하기 쉬운 직관적인 용어 사용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이미지, 로딩 애니메이션 개선</a:t>
            </a:r>
          </a:p>
          <a:p>
            <a:pPr marL="228600" indent="-228600">
              <a:buSzPct val="100000"/>
              <a:buAutoNum type="arabicParenR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전체메뉴 제공</a:t>
            </a:r>
          </a:p>
        </p:txBody>
      </p:sp>
      <p:sp>
        <p:nvSpPr>
          <p:cNvPr id="1525" name="TextBox 10"/>
          <p:cNvSpPr txBox="1"/>
          <p:nvPr/>
        </p:nvSpPr>
        <p:spPr>
          <a:xfrm>
            <a:off x="397273" y="5476259"/>
            <a:ext cx="234530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 b="1">
                <a:latin typeface="원신한 Bold"/>
                <a:ea typeface="원신한 Bold"/>
                <a:cs typeface="원신한 Bold"/>
                <a:sym typeface="원신한 Bold"/>
              </a:defRPr>
            </a:pPr>
            <a:r>
              <a:t>[4] 기존 서비스 정비에 집중</a:t>
            </a:r>
          </a:p>
        </p:txBody>
      </p:sp>
      <p:sp>
        <p:nvSpPr>
          <p:cNvPr id="1526" name="TextBox 11"/>
          <p:cNvSpPr txBox="1"/>
          <p:nvPr/>
        </p:nvSpPr>
        <p:spPr>
          <a:xfrm>
            <a:off x="679329" y="5832355"/>
            <a:ext cx="4998848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171450" indent="-171450">
              <a:buSzPct val="100000"/>
              <a:buChar char="-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충성 고객이 되는 과정 : 머니버스 유입 -&gt; </a:t>
            </a:r>
            <a:r>
              <a:rPr>
                <a:latin typeface="OneShinhan Bold"/>
                <a:ea typeface="OneShinhan Bold"/>
                <a:cs typeface="OneShinhan Bold"/>
                <a:sym typeface="OneShinhan Bold"/>
              </a:rPr>
              <a:t>체류시간 증가</a:t>
            </a:r>
            <a:r>
              <a:t> -&gt; 다양한 서비스 이용</a:t>
            </a:r>
          </a:p>
          <a:p>
            <a:pPr marL="171450" indent="-171450">
              <a:buSzPct val="100000"/>
              <a:buChar char="-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기존 서비스들이 유용한 경험을 주지 못하여 고객 이탈</a:t>
            </a:r>
          </a:p>
          <a:p>
            <a:pPr marL="171450" indent="-171450">
              <a:buSzPct val="100000"/>
              <a:buChar char="-"/>
              <a:defRPr sz="1100">
                <a:latin typeface="OneShinhan Light"/>
                <a:ea typeface="OneShinhan Light"/>
                <a:cs typeface="OneShinhan Light"/>
                <a:sym typeface="OneShinhan Light"/>
              </a:defRPr>
            </a:pPr>
            <a:r>
              <a:t>새로운 서비스 (부동산, 상품비교/중개) 이용률 ↓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ED93B5-0B16-9AC8-2745-68FF4A0BE1CA}"/>
              </a:ext>
            </a:extLst>
          </p:cNvPr>
          <p:cNvGrpSpPr/>
          <p:nvPr/>
        </p:nvGrpSpPr>
        <p:grpSpPr>
          <a:xfrm>
            <a:off x="396747" y="127461"/>
            <a:ext cx="9633078" cy="400108"/>
            <a:chOff x="396747" y="127461"/>
            <a:chExt cx="9633078" cy="400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E13BCE7-4124-E95F-58C8-6D8F95BA6B32}"/>
                </a:ext>
              </a:extLst>
            </p:cNvPr>
            <p:cNvSpPr txBox="1"/>
            <p:nvPr/>
          </p:nvSpPr>
          <p:spPr>
            <a:xfrm>
              <a:off x="409578" y="127461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03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79179D1-CB41-E5E4-D3FE-C9278FF5D88E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4A1C8DC-8DFE-C2EE-FD02-9B0F1511A9B1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4195BC-E18B-16C0-8E71-B47EDD3B998B}"/>
                </a:ext>
              </a:extLst>
            </p:cNvPr>
            <p:cNvSpPr txBox="1"/>
            <p:nvPr/>
          </p:nvSpPr>
          <p:spPr>
            <a:xfrm>
              <a:off x="911985" y="145363"/>
              <a:ext cx="108459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결론 요약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표 9"/>
          <p:cNvGraphicFramePr/>
          <p:nvPr>
            <p:extLst>
              <p:ext uri="{D42A27DB-BD31-4B8C-83A1-F6EECF244321}">
                <p14:modId xmlns:p14="http://schemas.microsoft.com/office/powerpoint/2010/main" val="2227330025"/>
              </p:ext>
            </p:extLst>
          </p:nvPr>
        </p:nvGraphicFramePr>
        <p:xfrm>
          <a:off x="396747" y="1122597"/>
          <a:ext cx="6408711" cy="126377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50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4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4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755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OneShinhan Bold"/>
                          <a:ea typeface="OneShinhan Bold"/>
                          <a:cs typeface="OneShinhan Bold"/>
                          <a:sym typeface="OneShinhan Bold"/>
                        </a:rPr>
                        <a:t> 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Bold"/>
                          <a:ea typeface="OneShinhan Bold"/>
                          <a:cs typeface="OneShinhan Bold"/>
                          <a:sym typeface="OneShinhan Bold"/>
                        </a:defRPr>
                      </a:pPr>
                      <a:r>
                        <a:rPr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2023년 12월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Bold"/>
                          <a:ea typeface="OneShinhan Bold"/>
                          <a:cs typeface="OneShinhan Bold"/>
                          <a:sym typeface="OneShinhan Bold"/>
                        </a:defRPr>
                      </a:pPr>
                      <a:r>
                        <a:rPr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2024년 1월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Bold"/>
                          <a:ea typeface="OneShinhan Bold"/>
                          <a:cs typeface="OneShinhan Bold"/>
                          <a:sym typeface="OneShinhan Bold"/>
                        </a:defRPr>
                      </a:pPr>
                      <a:r>
                        <a:rPr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2024년 2월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Bold"/>
                          <a:ea typeface="OneShinhan Bold"/>
                          <a:cs typeface="OneShinhan Bold"/>
                          <a:sym typeface="OneShinhan Bold"/>
                        </a:defRPr>
                      </a:pPr>
                      <a:r>
                        <a:rPr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2024년 3월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err="1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머니버스</a:t>
                      </a: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 </a:t>
                      </a:r>
                      <a:r>
                        <a:rPr sz="1100" err="1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가입</a:t>
                      </a: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 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12700" cap="flat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350만1367명</a:t>
                      </a:r>
                    </a:p>
                  </a:txBody>
                  <a:tcPr marL="9525" marR="9525" marT="9525" marB="9525" anchor="ctr" horzOverflow="overflow">
                    <a:lnL w="12700" cap="flat">
                      <a:noFill/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361만9074명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372만8612명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b="1"/>
                        <a:t>384만3187명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err="1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자산</a:t>
                      </a: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 </a:t>
                      </a:r>
                      <a:r>
                        <a:rPr sz="1100" err="1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연결</a:t>
                      </a:r>
                      <a:endParaRPr sz="1100">
                        <a:latin typeface="원신한 Medium" panose="020B0603000000000000" pitchFamily="50" charset="-127"/>
                        <a:ea typeface="원신한 Medium" panose="020B0603000000000000" pitchFamily="50" charset="-127"/>
                        <a:cs typeface="OneShinhan Bold"/>
                        <a:sym typeface="OneShinhan Bold"/>
                      </a:endParaRP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12700" cap="flat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351만7187개</a:t>
                      </a:r>
                    </a:p>
                  </a:txBody>
                  <a:tcPr marL="9525" marR="9525" marT="9525" marB="9525" anchor="ctr" horzOverflow="overflow">
                    <a:lnL w="12700" cap="flat">
                      <a:noFill/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363만5582개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374만6041개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b="1"/>
                        <a:t>386만1645개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전월대비 가입자수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12700" cap="flat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rPr>
                        <a:t>-</a:t>
                      </a:r>
                    </a:p>
                  </a:txBody>
                  <a:tcPr marL="9525" marR="9525" marT="9525" marB="9525" anchor="ctr" horzOverflow="overflow">
                    <a:lnL w="12700" cap="flat">
                      <a:noFill/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+11만7707명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+10만9538명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b="1"/>
                        <a:t>+11만4575명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err="1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전월대비</a:t>
                      </a: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 </a:t>
                      </a:r>
                      <a:r>
                        <a:rPr sz="1100" err="1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자산연결</a:t>
                      </a:r>
                      <a:endParaRPr sz="1100">
                        <a:latin typeface="원신한 Medium" panose="020B0603000000000000" pitchFamily="50" charset="-127"/>
                        <a:ea typeface="원신한 Medium" panose="020B0603000000000000" pitchFamily="50" charset="-127"/>
                        <a:cs typeface="OneShinhan Bold"/>
                        <a:sym typeface="OneShinhan Bold"/>
                      </a:endParaRP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12700" cap="flat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rPr>
                        <a:t>-</a:t>
                      </a:r>
                    </a:p>
                  </a:txBody>
                  <a:tcPr marL="9525" marR="9525" marT="9525" marB="9525" anchor="ctr" horzOverflow="overflow">
                    <a:lnL w="12700" cap="flat">
                      <a:noFill/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+11만8395개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+11만0459개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b="1"/>
                        <a:t>+11만5604개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1" name="TextBox 29"/>
          <p:cNvSpPr txBox="1"/>
          <p:nvPr/>
        </p:nvSpPr>
        <p:spPr>
          <a:xfrm>
            <a:off x="313100" y="728289"/>
            <a:ext cx="376481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머니버</a:t>
            </a: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스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가입자 수 &amp; 자산 연결 기관 수 현황</a:t>
            </a:r>
          </a:p>
        </p:txBody>
      </p:sp>
      <p:sp>
        <p:nvSpPr>
          <p:cNvPr id="192" name="TextBox 30"/>
          <p:cNvSpPr txBox="1"/>
          <p:nvPr/>
        </p:nvSpPr>
        <p:spPr>
          <a:xfrm>
            <a:off x="306192" y="2689612"/>
            <a:ext cx="398442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</a:t>
            </a:r>
            <a:r>
              <a:t>활동성 고객 수 &amp; 다빈도 이용 머니버스 서비스</a:t>
            </a:r>
          </a:p>
        </p:txBody>
      </p:sp>
      <p:sp>
        <p:nvSpPr>
          <p:cNvPr id="195" name="TextBox 33"/>
          <p:cNvSpPr txBox="1"/>
          <p:nvPr/>
        </p:nvSpPr>
        <p:spPr>
          <a:xfrm>
            <a:off x="306192" y="4806622"/>
            <a:ext cx="201753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</a:t>
            </a:r>
            <a:r>
              <a:t>상품중개 서비스 현황</a:t>
            </a:r>
          </a:p>
        </p:txBody>
      </p:sp>
      <p:graphicFrame>
        <p:nvGraphicFramePr>
          <p:cNvPr id="196" name="표 2"/>
          <p:cNvGraphicFramePr/>
          <p:nvPr>
            <p:extLst>
              <p:ext uri="{D42A27DB-BD31-4B8C-83A1-F6EECF244321}">
                <p14:modId xmlns:p14="http://schemas.microsoft.com/office/powerpoint/2010/main" val="3117042488"/>
              </p:ext>
            </p:extLst>
          </p:nvPr>
        </p:nvGraphicFramePr>
        <p:xfrm>
          <a:off x="396747" y="5202105"/>
          <a:ext cx="4176466" cy="172402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04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구분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종류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건수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금액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제휴사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2"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계좌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예금/적금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130건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2.2억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7개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rPr>
                        <a:t>입출금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대출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rPr>
                        <a:t>신용대출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6,200건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620억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1</a:t>
                      </a:r>
                      <a:r>
                        <a:rPr lang="en-US"/>
                        <a:t>8</a:t>
                      </a:r>
                      <a:r>
                        <a:t>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rPr>
                        <a:t>대환대출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rPr>
                        <a:t>주택담보대출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‘24.04 이행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rPr>
                        <a:t>-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2개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카드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신용/체크카드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‘24.05 이행 예정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rPr>
                        <a:t>-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t>4개 확보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CAD0A710-E52A-4B90-3A1D-252E9326F919}"/>
              </a:ext>
            </a:extLst>
          </p:cNvPr>
          <p:cNvGrpSpPr/>
          <p:nvPr/>
        </p:nvGrpSpPr>
        <p:grpSpPr>
          <a:xfrm>
            <a:off x="396747" y="127473"/>
            <a:ext cx="9633078" cy="400108"/>
            <a:chOff x="396747" y="127473"/>
            <a:chExt cx="9633078" cy="400108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F037EF7-8AA5-829A-2826-A35FAD6BF225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B9D7E93-07E1-51A4-1D55-421D91C9BCFA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rgbClr val="749BCA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3F1605-B21F-E763-F1C7-654C2A798335}"/>
                </a:ext>
              </a:extLst>
            </p:cNvPr>
            <p:cNvSpPr txBox="1"/>
            <p:nvPr/>
          </p:nvSpPr>
          <p:spPr>
            <a:xfrm>
              <a:off x="396747" y="127473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rgbClr val="749BCA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01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749BCA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993C91-7F07-93EA-7D5B-E0A5DC13126E}"/>
                </a:ext>
              </a:extLst>
            </p:cNvPr>
            <p:cNvSpPr txBox="1"/>
            <p:nvPr/>
          </p:nvSpPr>
          <p:spPr>
            <a:xfrm>
              <a:off x="911985" y="145363"/>
              <a:ext cx="154625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머니버스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 현황</a:t>
              </a:r>
            </a:p>
          </p:txBody>
        </p:sp>
      </p:grp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BE6F49C7-D4B1-D97D-6987-C949B7779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534008"/>
              </p:ext>
            </p:extLst>
          </p:nvPr>
        </p:nvGraphicFramePr>
        <p:xfrm>
          <a:off x="396747" y="3089868"/>
          <a:ext cx="3392797" cy="139101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52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1835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서비스명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월 평균 이용 수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835"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선물 (금도끼 이벤트)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12700" cap="flat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23.4회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835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Light"/>
                          <a:sym typeface="OneShinhan Light"/>
                        </a:rPr>
                        <a:t>한눈에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12700" cap="flat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10.6회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835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Light"/>
                          <a:sym typeface="OneShinhan Light"/>
                        </a:rPr>
                        <a:t>투자지표알리미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12700" cap="flat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2.5회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835"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상품중개 (금융상품비교)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12700" cap="flat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2.0회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59025"/>
                  </a:ext>
                </a:extLst>
              </a:tr>
              <a:tr h="231835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Light"/>
                          <a:sym typeface="OneShinhan Light"/>
                        </a:rPr>
                        <a:t>캘린더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12700" cap="flat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1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1.6회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FB467614-BEB7-502E-3B14-F797500540A2}"/>
              </a:ext>
            </a:extLst>
          </p:cNvPr>
          <p:cNvGrpSpPr/>
          <p:nvPr/>
        </p:nvGrpSpPr>
        <p:grpSpPr>
          <a:xfrm>
            <a:off x="4249361" y="3069507"/>
            <a:ext cx="5161339" cy="1565153"/>
            <a:chOff x="4249361" y="3069507"/>
            <a:chExt cx="5161339" cy="1565153"/>
          </a:xfrm>
        </p:grpSpPr>
        <p:grpSp>
          <p:nvGrpSpPr>
            <p:cNvPr id="14" name="직사각형 19"/>
            <p:cNvGrpSpPr/>
            <p:nvPr/>
          </p:nvGrpSpPr>
          <p:grpSpPr>
            <a:xfrm>
              <a:off x="4249361" y="3069507"/>
              <a:ext cx="2448273" cy="472441"/>
              <a:chOff x="0" y="0"/>
              <a:chExt cx="2448272" cy="472440"/>
            </a:xfrm>
          </p:grpSpPr>
          <p:sp>
            <p:nvSpPr>
              <p:cNvPr id="15" name="직사각형"/>
              <p:cNvSpPr/>
              <p:nvPr/>
            </p:nvSpPr>
            <p:spPr>
              <a:xfrm>
                <a:off x="0" y="38092"/>
                <a:ext cx="2448273" cy="396256"/>
              </a:xfrm>
              <a:prstGeom prst="rect">
                <a:avLst/>
              </a:prstGeom>
              <a:solidFill>
                <a:srgbClr val="F2F2F2"/>
              </a:solidFill>
              <a:ln w="9525" cap="flat">
                <a:solidFill>
                  <a:srgbClr val="D9D9D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/>
                </a:pPr>
                <a:endParaRPr/>
              </a:p>
            </p:txBody>
          </p:sp>
          <p:sp>
            <p:nvSpPr>
              <p:cNvPr id="16" name="머니버스 가입자 수…"/>
              <p:cNvSpPr txBox="1"/>
              <p:nvPr/>
            </p:nvSpPr>
            <p:spPr>
              <a:xfrm>
                <a:off x="50482" y="0"/>
                <a:ext cx="2347308" cy="472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00"/>
                </a:pPr>
                <a:r>
                  <a:t>머니버스 가입자 수</a:t>
                </a:r>
              </a:p>
              <a:p>
                <a:pPr algn="ctr">
                  <a:defRPr sz="1000"/>
                </a:pPr>
                <a:r>
                  <a:t>351만명 (100%)</a:t>
                </a:r>
              </a:p>
            </p:txBody>
          </p:sp>
        </p:grpSp>
        <p:grpSp>
          <p:nvGrpSpPr>
            <p:cNvPr id="17" name="직사각형 20"/>
            <p:cNvGrpSpPr/>
            <p:nvPr/>
          </p:nvGrpSpPr>
          <p:grpSpPr>
            <a:xfrm>
              <a:off x="4573397" y="3499338"/>
              <a:ext cx="1800201" cy="472441"/>
              <a:chOff x="0" y="0"/>
              <a:chExt cx="1800200" cy="472440"/>
            </a:xfrm>
          </p:grpSpPr>
          <p:sp>
            <p:nvSpPr>
              <p:cNvPr id="18" name="직사각형"/>
              <p:cNvSpPr/>
              <p:nvPr/>
            </p:nvSpPr>
            <p:spPr>
              <a:xfrm>
                <a:off x="0" y="38092"/>
                <a:ext cx="1800201" cy="396256"/>
              </a:xfrm>
              <a:prstGeom prst="rect">
                <a:avLst/>
              </a:prstGeom>
              <a:solidFill>
                <a:srgbClr val="F2F2F2"/>
              </a:solidFill>
              <a:ln w="9525" cap="flat">
                <a:solidFill>
                  <a:srgbClr val="D9D9D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/>
                </a:pPr>
                <a:endParaRPr/>
              </a:p>
            </p:txBody>
          </p:sp>
          <p:sp>
            <p:nvSpPr>
              <p:cNvPr id="19" name="자산연결 고객 수…"/>
              <p:cNvSpPr txBox="1"/>
              <p:nvPr/>
            </p:nvSpPr>
            <p:spPr>
              <a:xfrm>
                <a:off x="50482" y="0"/>
                <a:ext cx="1699236" cy="472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00"/>
                </a:pPr>
                <a:r>
                  <a:t>자산연결 고객 수</a:t>
                </a:r>
              </a:p>
              <a:p>
                <a:pPr algn="ctr">
                  <a:defRPr sz="1000"/>
                </a:pPr>
                <a:r>
                  <a:t>187만명 (53%)</a:t>
                </a:r>
              </a:p>
            </p:txBody>
          </p:sp>
        </p:grpSp>
        <p:grpSp>
          <p:nvGrpSpPr>
            <p:cNvPr id="20" name="직사각형 21"/>
            <p:cNvGrpSpPr/>
            <p:nvPr/>
          </p:nvGrpSpPr>
          <p:grpSpPr>
            <a:xfrm>
              <a:off x="4915435" y="3931386"/>
              <a:ext cx="1116125" cy="472441"/>
              <a:chOff x="0" y="0"/>
              <a:chExt cx="1116124" cy="472440"/>
            </a:xfrm>
          </p:grpSpPr>
          <p:sp>
            <p:nvSpPr>
              <p:cNvPr id="21" name="직사각형"/>
              <p:cNvSpPr/>
              <p:nvPr/>
            </p:nvSpPr>
            <p:spPr>
              <a:xfrm>
                <a:off x="0" y="38092"/>
                <a:ext cx="1116125" cy="396256"/>
              </a:xfrm>
              <a:prstGeom prst="rect">
                <a:avLst/>
              </a:prstGeom>
              <a:solidFill>
                <a:srgbClr val="DCE6F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/>
                </a:pPr>
                <a:endParaRPr/>
              </a:p>
            </p:txBody>
          </p:sp>
          <p:sp>
            <p:nvSpPr>
              <p:cNvPr id="22" name="활동성 고객 수…"/>
              <p:cNvSpPr txBox="1"/>
              <p:nvPr/>
            </p:nvSpPr>
            <p:spPr>
              <a:xfrm>
                <a:off x="47307" y="0"/>
                <a:ext cx="1021510" cy="472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00"/>
                </a:pPr>
                <a:r>
                  <a:t>활동성 고객 수</a:t>
                </a:r>
              </a:p>
              <a:p>
                <a:pPr algn="ctr">
                  <a:defRPr sz="1000"/>
                </a:pPr>
                <a:r>
                  <a:t>53만명 (35%)</a:t>
                </a:r>
              </a:p>
            </p:txBody>
          </p:sp>
        </p:grpSp>
        <p:sp>
          <p:nvSpPr>
            <p:cNvPr id="23" name="직선 화살표 연결선 23"/>
            <p:cNvSpPr/>
            <p:nvPr/>
          </p:nvSpPr>
          <p:spPr>
            <a:xfrm>
              <a:off x="4249361" y="3572503"/>
              <a:ext cx="576065" cy="793232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24" name="직선 화살표 연결선 26"/>
            <p:cNvSpPr/>
            <p:nvPr/>
          </p:nvSpPr>
          <p:spPr>
            <a:xfrm flipH="1">
              <a:off x="6121569" y="3554243"/>
              <a:ext cx="576065" cy="81148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25" name="직사각형 32"/>
            <p:cNvSpPr txBox="1"/>
            <p:nvPr/>
          </p:nvSpPr>
          <p:spPr>
            <a:xfrm>
              <a:off x="4249361" y="4403828"/>
              <a:ext cx="5161339" cy="2308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sz="900">
                  <a:solidFill>
                    <a:srgbClr val="808080"/>
                  </a:solidFill>
                </a:defRPr>
              </a:pPr>
              <a:r>
                <a:rPr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*활동성 고객 : 머니버스 2개월 이상 연속 접속 or 4개 이상 업권 연결 고객 + 10개 이상 기관 연결 고객</a:t>
              </a:r>
            </a:p>
          </p:txBody>
        </p:sp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머니버스 및 경쟁 플랫폼 현황"/>
          <p:cNvSpPr txBox="1"/>
          <p:nvPr/>
        </p:nvSpPr>
        <p:spPr>
          <a:xfrm>
            <a:off x="4691394" y="3578195"/>
            <a:ext cx="131061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267368" indent="-267368">
              <a:buSzPct val="100000"/>
              <a:buAutoNum type="arabicPeriod"/>
            </a:lvl1pPr>
          </a:lstStyle>
          <a:p>
            <a:pPr marL="0" indent="0">
              <a:buNone/>
            </a:pPr>
            <a:r>
              <a:rPr lang="ko-KR" altLang="en-US"/>
              <a:t>감사합니다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75547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표 1"/>
          <p:cNvGraphicFramePr/>
          <p:nvPr>
            <p:extLst>
              <p:ext uri="{D42A27DB-BD31-4B8C-83A1-F6EECF244321}">
                <p14:modId xmlns:p14="http://schemas.microsoft.com/office/powerpoint/2010/main" val="2522498775"/>
              </p:ext>
            </p:extLst>
          </p:nvPr>
        </p:nvGraphicFramePr>
        <p:xfrm>
          <a:off x="396747" y="1093862"/>
          <a:ext cx="6824545" cy="11129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4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27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0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40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40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8398">
                <a:tc rowSpan="2">
                  <a:txBody>
                    <a:bodyPr/>
                    <a:lstStyle/>
                    <a:p>
                      <a:pPr algn="l" defTabSz="995537">
                        <a:defRPr sz="2000"/>
                      </a:pPr>
                      <a:endParaRPr sz="1100" b="0">
                        <a:latin typeface="원신한 Medium" panose="020B0603000000000000" pitchFamily="50" charset="-127"/>
                        <a:ea typeface="원신한 Medium" panose="020B0603000000000000" pitchFamily="50" charset="-127"/>
                      </a:endParaRP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lang="ko-KR" altLang="en-US"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sym typeface="OneShinhan Bold"/>
                        </a:rPr>
                        <a:t>신한</a:t>
                      </a:r>
                      <a:endParaRPr lang="en-US" altLang="ko-KR" sz="1100" b="0">
                        <a:latin typeface="원신한 Medium" panose="020B0603000000000000" pitchFamily="50" charset="-127"/>
                        <a:ea typeface="원신한 Medium" panose="020B0603000000000000" pitchFamily="50" charset="-127"/>
                        <a:sym typeface="OneShinhan Bold"/>
                      </a:endParaRP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핀테크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시중은행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4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토스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카카오페이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네이버파이낸셜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KB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우리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  <a:cs typeface="OneShinhan Bold"/>
                          <a:sym typeface="OneShinhan Bold"/>
                        </a:rPr>
                        <a:t>NH 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46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마이데이터 가입자수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12700" cap="flat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solidFill>
                            <a:srgbClr val="0070C0"/>
                          </a:solidFill>
                          <a:latin typeface="OneShinhan Bold"/>
                          <a:ea typeface="OneShinhan Bold"/>
                          <a:cs typeface="OneShinhan Bold"/>
                          <a:sym typeface="OneShinhan Bold"/>
                        </a:defRPr>
                      </a:pPr>
                      <a:r>
                        <a:rPr sz="1100" b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원신한 Bold" panose="020B0803000000000000" pitchFamily="50" charset="-127"/>
                          <a:ea typeface="원신한 Bold" panose="020B0803000000000000" pitchFamily="50" charset="-127"/>
                        </a:rPr>
                        <a:t>350만명</a:t>
                      </a:r>
                    </a:p>
                  </a:txBody>
                  <a:tcPr marL="9525" marR="9525" marT="9525" marB="9525" anchor="ctr" horzOverflow="overflow">
                    <a:lnL w="12700" cap="flat">
                      <a:noFill/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solidFill>
                            <a:srgbClr val="C00000"/>
                          </a:solidFill>
                          <a:latin typeface="OneShinhan Bold"/>
                          <a:ea typeface="OneShinhan Bold"/>
                          <a:cs typeface="OneShinhan Bold"/>
                          <a:sym typeface="OneShinhan Bold"/>
                        </a:defRPr>
                      </a:pPr>
                      <a:r>
                        <a:rPr sz="1100" b="0">
                          <a:latin typeface="원신한 Bold" panose="020B0803000000000000" pitchFamily="50" charset="-127"/>
                          <a:ea typeface="원신한 Bold" panose="020B0803000000000000" pitchFamily="50" charset="-127"/>
                        </a:rPr>
                        <a:t>1485만명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1029만명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922만명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latin typeface="OneShinhan Bold"/>
                          <a:ea typeface="OneShinhan Bold"/>
                          <a:cs typeface="OneShinhan Bold"/>
                          <a:sym typeface="OneShinhan Bold"/>
                        </a:defRPr>
                      </a:pPr>
                      <a:r>
                        <a:rPr sz="1100" b="1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650만명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220만명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300만명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846">
                <a:tc>
                  <a:txBody>
                    <a:bodyPr/>
                    <a:lstStyle/>
                    <a:p>
                      <a:pPr algn="ctr" defTabSz="995537">
                        <a:defRPr sz="1800"/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실 자산 등록자 수</a:t>
                      </a:r>
                    </a:p>
                  </a:txBody>
                  <a:tcPr marL="9525" marR="9525" marT="9525" marB="9525" anchor="ctr" horzOverflow="overflow">
                    <a:lnL w="6350">
                      <a:noFill/>
                    </a:lnL>
                    <a:lnR w="12700" cap="flat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solidFill>
                            <a:srgbClr val="0070C0"/>
                          </a:solidFill>
                          <a:latin typeface="OneShinhan Bold"/>
                          <a:ea typeface="OneShinhan Bold"/>
                          <a:cs typeface="OneShinhan Bold"/>
                          <a:sym typeface="OneShinhan Bold"/>
                        </a:defRPr>
                      </a:pPr>
                      <a:r>
                        <a:rPr sz="1100" b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원신한 Bold" panose="020B0803000000000000" pitchFamily="50" charset="-127"/>
                          <a:ea typeface="원신한 Bold" panose="020B0803000000000000" pitchFamily="50" charset="-127"/>
                        </a:rPr>
                        <a:t>187만명</a:t>
                      </a:r>
                    </a:p>
                  </a:txBody>
                  <a:tcPr marL="9525" marR="9525" marT="9525" marB="9525" anchor="ctr" horzOverflow="overflow">
                    <a:lnL w="12700" cap="flat">
                      <a:noFill/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solidFill>
                            <a:srgbClr val="C00000"/>
                          </a:solidFill>
                          <a:latin typeface="OneShinhan Bold"/>
                          <a:ea typeface="OneShinhan Bold"/>
                          <a:cs typeface="OneShinhan Bold"/>
                          <a:sym typeface="OneShinhan Bold"/>
                        </a:defRPr>
                      </a:pPr>
                      <a:r>
                        <a:rPr sz="1100" b="0">
                          <a:latin typeface="원신한 Bold" panose="020B0803000000000000" pitchFamily="50" charset="-127"/>
                          <a:ea typeface="원신한 Bold" panose="020B0803000000000000" pitchFamily="50" charset="-127"/>
                        </a:rPr>
                        <a:t>977만명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481만명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454만명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latin typeface="OneShinhan Bold"/>
                          <a:ea typeface="OneShinhan Bold"/>
                          <a:cs typeface="OneShinhan Bold"/>
                          <a:sym typeface="OneShinhan Bold"/>
                        </a:defRPr>
                      </a:pPr>
                      <a:r>
                        <a:rPr sz="1100" b="1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250만명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56만명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5537">
                        <a:defRPr sz="1000">
                          <a:latin typeface="OneShinhan Light"/>
                          <a:ea typeface="OneShinhan Light"/>
                          <a:cs typeface="OneShinhan Light"/>
                          <a:sym typeface="OneShinhan Light"/>
                        </a:defRPr>
                      </a:pPr>
                      <a:r>
                        <a:rPr sz="1100" b="0">
                          <a:latin typeface="원신한 Medium" panose="020B0603000000000000" pitchFamily="50" charset="-127"/>
                          <a:ea typeface="원신한 Medium" panose="020B0603000000000000" pitchFamily="50" charset="-127"/>
                        </a:rPr>
                        <a:t>21만명</a:t>
                      </a:r>
                    </a:p>
                  </a:txBody>
                  <a:tcPr marL="9525" marR="9525" marT="9525" marB="952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5" name="TextBox 7"/>
          <p:cNvSpPr txBox="1"/>
          <p:nvPr/>
        </p:nvSpPr>
        <p:spPr>
          <a:xfrm>
            <a:off x="345991" y="719496"/>
            <a:ext cx="354519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</a:t>
            </a:r>
            <a:r>
              <a:t>마이데이터 가입자 수 &amp; 자산연결 고객 수</a:t>
            </a:r>
          </a:p>
        </p:txBody>
      </p:sp>
      <p:sp>
        <p:nvSpPr>
          <p:cNvPr id="206" name="TextBox 9"/>
          <p:cNvSpPr txBox="1"/>
          <p:nvPr/>
        </p:nvSpPr>
        <p:spPr>
          <a:xfrm>
            <a:off x="345991" y="2487301"/>
            <a:ext cx="261866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</a:t>
            </a:r>
            <a:r>
              <a:t>종합 금융 플랫폼 1위는 Toss</a:t>
            </a:r>
          </a:p>
        </p:txBody>
      </p:sp>
      <p:sp>
        <p:nvSpPr>
          <p:cNvPr id="209" name="출처: 토스(https://toss.im/team)"/>
          <p:cNvSpPr/>
          <p:nvPr/>
        </p:nvSpPr>
        <p:spPr>
          <a:xfrm>
            <a:off x="2964655" y="5401056"/>
            <a:ext cx="1064934" cy="961638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pPr>
              <a:defRPr sz="900">
                <a:solidFill>
                  <a:srgbClr val="A7A7A7"/>
                </a:solidFill>
              </a:defRPr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CC83E2-99BE-310D-E10C-837B0D07AF43}"/>
              </a:ext>
            </a:extLst>
          </p:cNvPr>
          <p:cNvGrpSpPr/>
          <p:nvPr/>
        </p:nvGrpSpPr>
        <p:grpSpPr>
          <a:xfrm>
            <a:off x="396747" y="127473"/>
            <a:ext cx="9633078" cy="400108"/>
            <a:chOff x="396747" y="127473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6F4947D-1181-5D36-F158-DFCDD93C9BDB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F2AE435-56B4-A96C-A03E-1F0736956B37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rgbClr val="749BCA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97D2F6-D94F-424A-A873-F4B603266459}"/>
                </a:ext>
              </a:extLst>
            </p:cNvPr>
            <p:cNvSpPr txBox="1"/>
            <p:nvPr/>
          </p:nvSpPr>
          <p:spPr>
            <a:xfrm>
              <a:off x="396747" y="127473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rgbClr val="749BCA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02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749BCA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941FC7-C3E1-26D5-22BF-8EBE23129A54}"/>
                </a:ext>
              </a:extLst>
            </p:cNvPr>
            <p:cNvSpPr txBox="1"/>
            <p:nvPr/>
          </p:nvSpPr>
          <p:spPr>
            <a:xfrm>
              <a:off x="911985" y="145363"/>
              <a:ext cx="18460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경쟁 플랫폼 현황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E1947B-1603-A143-6BE7-0F2724B16507}"/>
              </a:ext>
            </a:extLst>
          </p:cNvPr>
          <p:cNvGrpSpPr/>
          <p:nvPr/>
        </p:nvGrpSpPr>
        <p:grpSpPr>
          <a:xfrm>
            <a:off x="396747" y="2862668"/>
            <a:ext cx="3568523" cy="1663243"/>
            <a:chOff x="396747" y="3235918"/>
            <a:chExt cx="3568523" cy="16632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57D1A8-A8C4-AF5D-3533-27AA43A5BE6B}"/>
                </a:ext>
              </a:extLst>
            </p:cNvPr>
            <p:cNvSpPr txBox="1"/>
            <p:nvPr/>
          </p:nvSpPr>
          <p:spPr>
            <a:xfrm>
              <a:off x="1964039" y="4668329"/>
              <a:ext cx="2001231" cy="230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defRPr sz="900">
                  <a:solidFill>
                    <a:srgbClr val="A7A7A7"/>
                  </a:solidFill>
                </a:defRPr>
              </a:pPr>
              <a:r>
                <a:rPr lang="ko-KR" altLang="en-US"/>
                <a:t>출처</a:t>
              </a:r>
              <a:r>
                <a:rPr lang="en-US" altLang="ko-KR"/>
                <a:t>: </a:t>
              </a:r>
              <a:r>
                <a:rPr lang="ko-KR" altLang="en-US"/>
                <a:t>토스</a:t>
              </a:r>
              <a:r>
                <a:rPr lang="en-US" altLang="ko-KR"/>
                <a:t>(https://toss.im/team)</a:t>
              </a:r>
            </a:p>
          </p:txBody>
        </p:sp>
        <p:pic>
          <p:nvPicPr>
            <p:cNvPr id="9" name="스크린샷 2024-05-12 오후 4.04.10.png" descr="스크린샷 2024-05-12 오후 4.04.1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747" y="3235918"/>
              <a:ext cx="3367197" cy="14387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직사각형 10"/>
            <p:cNvSpPr/>
            <p:nvPr/>
          </p:nvSpPr>
          <p:spPr>
            <a:xfrm>
              <a:off x="423295" y="3366323"/>
              <a:ext cx="1205480" cy="372187"/>
            </a:xfrm>
            <a:prstGeom prst="rect">
              <a:avLst/>
            </a:prstGeom>
            <a:ln w="19050">
              <a:solidFill>
                <a:srgbClr val="FF0000"/>
              </a:solidFill>
              <a:prstDash val="dash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직사각형 10"/>
            <p:cNvSpPr/>
            <p:nvPr/>
          </p:nvSpPr>
          <p:spPr>
            <a:xfrm>
              <a:off x="2034423" y="3853725"/>
              <a:ext cx="930232" cy="575400"/>
            </a:xfrm>
            <a:prstGeom prst="rect">
              <a:avLst/>
            </a:prstGeom>
            <a:ln w="19050">
              <a:solidFill>
                <a:srgbClr val="FF0000"/>
              </a:solidFill>
              <a:prstDash val="dash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24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5" y="4652769"/>
            <a:ext cx="2805104" cy="266840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25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850" y="4652769"/>
            <a:ext cx="6563061" cy="26684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26" name="직사각형 10"/>
          <p:cNvSpPr/>
          <p:nvPr/>
        </p:nvSpPr>
        <p:spPr>
          <a:xfrm>
            <a:off x="6729632" y="5328120"/>
            <a:ext cx="2232249" cy="216025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직사각형 11"/>
          <p:cNvSpPr/>
          <p:nvPr/>
        </p:nvSpPr>
        <p:spPr>
          <a:xfrm>
            <a:off x="6729632" y="6056528"/>
            <a:ext cx="2232249" cy="268111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5AC16C-A6C2-8F5A-8787-A2A48F6B8F31}"/>
              </a:ext>
            </a:extLst>
          </p:cNvPr>
          <p:cNvSpPr/>
          <p:nvPr/>
        </p:nvSpPr>
        <p:spPr>
          <a:xfrm>
            <a:off x="558836" y="5117587"/>
            <a:ext cx="2041490" cy="2105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5"/>
          <p:cNvSpPr txBox="1"/>
          <p:nvPr/>
        </p:nvSpPr>
        <p:spPr>
          <a:xfrm>
            <a:off x="345748" y="710399"/>
            <a:ext cx="291682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>종합 금융 플랫폼</a:t>
            </a:r>
            <a:r>
              <a:t>으로써의 공통점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618476-B145-3CDB-A792-1A94F72B46CC}"/>
              </a:ext>
            </a:extLst>
          </p:cNvPr>
          <p:cNvGrpSpPr/>
          <p:nvPr/>
        </p:nvGrpSpPr>
        <p:grpSpPr>
          <a:xfrm>
            <a:off x="396747" y="127473"/>
            <a:ext cx="9633078" cy="400108"/>
            <a:chOff x="396747" y="127473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828239D-0D25-06EB-29FA-E46D604CC6F7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1D645B-298D-54CC-FE84-ED3BB22EDEC8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rgbClr val="749BCA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7E9334-2F5F-6220-4246-AAD1DBE8CEF0}"/>
                </a:ext>
              </a:extLst>
            </p:cNvPr>
            <p:cNvSpPr txBox="1"/>
            <p:nvPr/>
          </p:nvSpPr>
          <p:spPr>
            <a:xfrm>
              <a:off x="396747" y="127473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rgbClr val="749BCA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03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749BCA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5E3102-D80A-A355-03BB-0675E74082D3}"/>
                </a:ext>
              </a:extLst>
            </p:cNvPr>
            <p:cNvSpPr txBox="1"/>
            <p:nvPr/>
          </p:nvSpPr>
          <p:spPr>
            <a:xfrm>
              <a:off x="911985" y="145363"/>
              <a:ext cx="134267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Why</a:t>
              </a: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 </a:t>
              </a:r>
              <a:r>
                <a:rPr lang="en-US" altLang="ko-KR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Toss?</a:t>
              </a:r>
              <a:endParaRPr kumimoji="0" lang="ko-KR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</p:grpSp>
      <p:pic>
        <p:nvPicPr>
          <p:cNvPr id="7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8" y="1093791"/>
            <a:ext cx="5690483" cy="262773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직사각형 11"/>
          <p:cNvSpPr/>
          <p:nvPr/>
        </p:nvSpPr>
        <p:spPr>
          <a:xfrm>
            <a:off x="591411" y="1461872"/>
            <a:ext cx="746447" cy="2107568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759FCED-97E5-4200-8EE6-0E4803D8350A}"/>
              </a:ext>
            </a:extLst>
          </p:cNvPr>
          <p:cNvSpPr txBox="1"/>
          <p:nvPr/>
        </p:nvSpPr>
        <p:spPr>
          <a:xfrm>
            <a:off x="345748" y="3954768"/>
            <a:ext cx="196784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</a:t>
            </a:r>
            <a:r>
              <a:rPr lang="ko-KR" altLang="en-US"/>
              <a:t>토스의 비즈니스 구조</a:t>
            </a:r>
            <a:endParaRPr/>
          </a:p>
        </p:txBody>
      </p:sp>
      <p:sp>
        <p:nvSpPr>
          <p:cNvPr id="11" name="모서리가 둥근 직사각형">
            <a:extLst>
              <a:ext uri="{FF2B5EF4-FFF2-40B4-BE49-F238E27FC236}">
                <a16:creationId xmlns:a16="http://schemas.microsoft.com/office/drawing/2014/main" id="{2283BC05-7E37-498A-D465-EF1997F36A9F}"/>
              </a:ext>
            </a:extLst>
          </p:cNvPr>
          <p:cNvSpPr/>
          <p:nvPr/>
        </p:nvSpPr>
        <p:spPr>
          <a:xfrm>
            <a:off x="466303" y="4330948"/>
            <a:ext cx="1645481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ko-KR" altLang="en-US" sz="1200"/>
              <a:t>간편 송금 서비스</a:t>
            </a:r>
          </a:p>
        </p:txBody>
      </p:sp>
      <p:sp>
        <p:nvSpPr>
          <p:cNvPr id="14" name="모서리가 둥근 직사각형">
            <a:extLst>
              <a:ext uri="{FF2B5EF4-FFF2-40B4-BE49-F238E27FC236}">
                <a16:creationId xmlns:a16="http://schemas.microsoft.com/office/drawing/2014/main" id="{8909DE49-983F-4468-47BE-092A4B2E23D3}"/>
              </a:ext>
            </a:extLst>
          </p:cNvPr>
          <p:cNvSpPr/>
          <p:nvPr/>
        </p:nvSpPr>
        <p:spPr>
          <a:xfrm>
            <a:off x="466303" y="4676794"/>
            <a:ext cx="1645481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ko-KR" altLang="en-US" sz="1200">
                <a:solidFill>
                  <a:schemeClr val="tx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대출</a:t>
            </a:r>
            <a:r>
              <a:rPr lang="en-US" altLang="ko-KR" sz="1200">
                <a:solidFill>
                  <a:schemeClr val="tx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보험</a:t>
            </a:r>
            <a:r>
              <a:rPr lang="en-US" altLang="ko-KR" sz="1200">
                <a:solidFill>
                  <a:schemeClr val="tx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카드</a:t>
            </a:r>
          </a:p>
        </p:txBody>
      </p:sp>
      <p:sp>
        <p:nvSpPr>
          <p:cNvPr id="23" name="모서리가 둥근 직사각형">
            <a:extLst>
              <a:ext uri="{FF2B5EF4-FFF2-40B4-BE49-F238E27FC236}">
                <a16:creationId xmlns:a16="http://schemas.microsoft.com/office/drawing/2014/main" id="{D4FE96F9-4508-28BE-062A-731DF727D774}"/>
              </a:ext>
            </a:extLst>
          </p:cNvPr>
          <p:cNvSpPr/>
          <p:nvPr/>
        </p:nvSpPr>
        <p:spPr>
          <a:xfrm>
            <a:off x="2285316" y="4676794"/>
            <a:ext cx="1724709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ko-KR" altLang="en-US" sz="1200"/>
              <a:t>제휴사 금융 상품 중개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58746991-B653-48C3-04BE-D505467366EC}"/>
              </a:ext>
            </a:extLst>
          </p:cNvPr>
          <p:cNvSpPr txBox="1"/>
          <p:nvPr/>
        </p:nvSpPr>
        <p:spPr>
          <a:xfrm>
            <a:off x="5431390" y="4505318"/>
            <a:ext cx="10615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마이데이터</a:t>
            </a:r>
          </a:p>
        </p:txBody>
      </p:sp>
      <p:sp>
        <p:nvSpPr>
          <p:cNvPr id="36" name="모서리가 둥근 직사각형">
            <a:extLst>
              <a:ext uri="{FF2B5EF4-FFF2-40B4-BE49-F238E27FC236}">
                <a16:creationId xmlns:a16="http://schemas.microsoft.com/office/drawing/2014/main" id="{89C8DC66-79D8-45B5-AEF2-AA5DA6794203}"/>
              </a:ext>
            </a:extLst>
          </p:cNvPr>
          <p:cNvSpPr/>
          <p:nvPr/>
        </p:nvSpPr>
        <p:spPr>
          <a:xfrm>
            <a:off x="466302" y="5022640"/>
            <a:ext cx="1645481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ko-KR" altLang="en-US" sz="1200"/>
              <a:t>뱅킹</a:t>
            </a:r>
            <a:r>
              <a:rPr lang="en-US" altLang="ko-KR" sz="1200"/>
              <a:t>, </a:t>
            </a:r>
            <a:r>
              <a:rPr lang="ko-KR" altLang="en-US" sz="1200"/>
              <a:t>증권</a:t>
            </a:r>
            <a:r>
              <a:rPr lang="en-US" altLang="ko-KR" sz="1200"/>
              <a:t>, </a:t>
            </a:r>
            <a:r>
              <a:rPr lang="ko-KR" altLang="en-US" sz="1200"/>
              <a:t>지급결제</a:t>
            </a:r>
          </a:p>
        </p:txBody>
      </p:sp>
      <p:sp>
        <p:nvSpPr>
          <p:cNvPr id="37" name="모서리가 둥근 직사각형">
            <a:extLst>
              <a:ext uri="{FF2B5EF4-FFF2-40B4-BE49-F238E27FC236}">
                <a16:creationId xmlns:a16="http://schemas.microsoft.com/office/drawing/2014/main" id="{622C8210-343C-745A-C975-0C7EB14C71CB}"/>
              </a:ext>
            </a:extLst>
          </p:cNvPr>
          <p:cNvSpPr/>
          <p:nvPr/>
        </p:nvSpPr>
        <p:spPr>
          <a:xfrm>
            <a:off x="466302" y="5368486"/>
            <a:ext cx="1645481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ko-KR" altLang="en-US" sz="1200"/>
              <a:t>기타</a:t>
            </a:r>
            <a:r>
              <a:rPr lang="en-US" altLang="ko-KR" sz="1200"/>
              <a:t> </a:t>
            </a:r>
            <a:r>
              <a:rPr lang="ko-KR" altLang="en-US" sz="1200"/>
              <a:t>서비스</a:t>
            </a:r>
          </a:p>
        </p:txBody>
      </p:sp>
      <p:sp>
        <p:nvSpPr>
          <p:cNvPr id="38" name="모서리가 둥근 직사각형">
            <a:extLst>
              <a:ext uri="{FF2B5EF4-FFF2-40B4-BE49-F238E27FC236}">
                <a16:creationId xmlns:a16="http://schemas.microsoft.com/office/drawing/2014/main" id="{B1D0EE7D-23CA-EA37-445F-1E6269009360}"/>
              </a:ext>
            </a:extLst>
          </p:cNvPr>
          <p:cNvSpPr/>
          <p:nvPr/>
        </p:nvSpPr>
        <p:spPr>
          <a:xfrm>
            <a:off x="2285315" y="5016080"/>
            <a:ext cx="1899479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ko-KR" altLang="en-US" sz="1200"/>
              <a:t>자회사 운영 </a:t>
            </a:r>
            <a:r>
              <a:rPr lang="en-US" altLang="ko-KR" sz="1200"/>
              <a:t>(One-App)</a:t>
            </a:r>
          </a:p>
        </p:txBody>
      </p:sp>
      <p:sp>
        <p:nvSpPr>
          <p:cNvPr id="39" name="모서리가 둥근 직사각형">
            <a:extLst>
              <a:ext uri="{FF2B5EF4-FFF2-40B4-BE49-F238E27FC236}">
                <a16:creationId xmlns:a16="http://schemas.microsoft.com/office/drawing/2014/main" id="{CE155C82-699A-AFD6-6E7A-CB456C6A8C24}"/>
              </a:ext>
            </a:extLst>
          </p:cNvPr>
          <p:cNvSpPr/>
          <p:nvPr/>
        </p:nvSpPr>
        <p:spPr>
          <a:xfrm>
            <a:off x="2285316" y="5357874"/>
            <a:ext cx="3058033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/>
            </a:pPr>
            <a:r>
              <a:rPr lang="ko-KR" altLang="en-US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자산관리</a:t>
            </a:r>
            <a:r>
              <a:rPr lang="en-US" altLang="ko-KR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, </a:t>
            </a:r>
            <a:r>
              <a:rPr lang="ko-KR" altLang="en-US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생활서비스</a:t>
            </a:r>
            <a:r>
              <a:rPr lang="en-US" altLang="ko-KR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, </a:t>
            </a:r>
            <a:r>
              <a:rPr lang="ko-KR" altLang="en-US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부동산</a:t>
            </a:r>
            <a:r>
              <a:rPr lang="en-US" altLang="ko-KR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, </a:t>
            </a:r>
            <a:r>
              <a:rPr lang="ko-KR" altLang="en-US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이벤트 </a:t>
            </a:r>
            <a:r>
              <a:rPr lang="en-US" altLang="ko-KR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etc..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EF5B4A0-3988-BB0D-04BB-ACEC07A899E2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2111784" y="4825882"/>
            <a:ext cx="173532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FBD13CA-55DB-3056-DABD-DA0C5B86A28C}"/>
              </a:ext>
            </a:extLst>
          </p:cNvPr>
          <p:cNvCxnSpPr/>
          <p:nvPr/>
        </p:nvCxnSpPr>
        <p:spPr>
          <a:xfrm>
            <a:off x="2111783" y="5159257"/>
            <a:ext cx="173532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5FFDFA4-688C-ED95-1853-0A76DBB55A13}"/>
              </a:ext>
            </a:extLst>
          </p:cNvPr>
          <p:cNvCxnSpPr/>
          <p:nvPr/>
        </p:nvCxnSpPr>
        <p:spPr>
          <a:xfrm>
            <a:off x="2111783" y="5502157"/>
            <a:ext cx="173532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직사각형 14">
            <a:extLst>
              <a:ext uri="{FF2B5EF4-FFF2-40B4-BE49-F238E27FC236}">
                <a16:creationId xmlns:a16="http://schemas.microsoft.com/office/drawing/2014/main" id="{7E1BBE43-B010-EFD0-C891-A2B5E6093A02}"/>
              </a:ext>
            </a:extLst>
          </p:cNvPr>
          <p:cNvSpPr/>
          <p:nvPr/>
        </p:nvSpPr>
        <p:spPr>
          <a:xfrm>
            <a:off x="2198549" y="4559182"/>
            <a:ext cx="3232841" cy="1200150"/>
          </a:xfrm>
          <a:prstGeom prst="rect">
            <a:avLst/>
          </a:prstGeom>
          <a:ln w="12700">
            <a:solidFill>
              <a:srgbClr val="FF00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아래쪽 화살표 25">
            <a:extLst>
              <a:ext uri="{FF2B5EF4-FFF2-40B4-BE49-F238E27FC236}">
                <a16:creationId xmlns:a16="http://schemas.microsoft.com/office/drawing/2014/main" id="{AC624412-1E57-9275-7FA0-69851F48D01D}"/>
              </a:ext>
            </a:extLst>
          </p:cNvPr>
          <p:cNvSpPr/>
          <p:nvPr/>
        </p:nvSpPr>
        <p:spPr>
          <a:xfrm>
            <a:off x="1895758" y="5887658"/>
            <a:ext cx="389557" cy="449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226"/>
                </a:moveTo>
                <a:lnTo>
                  <a:pt x="5400" y="11226"/>
                </a:lnTo>
                <a:lnTo>
                  <a:pt x="5400" y="0"/>
                </a:lnTo>
                <a:lnTo>
                  <a:pt x="16200" y="0"/>
                </a:lnTo>
                <a:lnTo>
                  <a:pt x="16200" y="11226"/>
                </a:lnTo>
                <a:lnTo>
                  <a:pt x="21600" y="1122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08080"/>
          </a:solidFill>
          <a:ln w="635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직사각형 26">
            <a:extLst>
              <a:ext uri="{FF2B5EF4-FFF2-40B4-BE49-F238E27FC236}">
                <a16:creationId xmlns:a16="http://schemas.microsoft.com/office/drawing/2014/main" id="{1C259539-FC4D-2C66-C7A4-3BE8045AD8A7}"/>
              </a:ext>
            </a:extLst>
          </p:cNvPr>
          <p:cNvSpPr/>
          <p:nvPr/>
        </p:nvSpPr>
        <p:spPr>
          <a:xfrm>
            <a:off x="479098" y="6458404"/>
            <a:ext cx="3596495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1.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간편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송금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서비스를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바탕으로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다수의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고객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유치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  <a:p>
            <a:pPr>
              <a:defRPr sz="1200"/>
            </a:pP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2.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다양한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이벤트와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자산관리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서비스로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고객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락인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효과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  <a:p>
            <a:pPr>
              <a:defRPr sz="1200"/>
            </a:pP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3.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유입된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고객들의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자사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상품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가입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5"/>
          <p:cNvSpPr txBox="1"/>
          <p:nvPr/>
        </p:nvSpPr>
        <p:spPr>
          <a:xfrm>
            <a:off x="345748" y="710399"/>
            <a:ext cx="291682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>종합 금융 플랫폼</a:t>
            </a:r>
            <a:r>
              <a:t>으로써의 공통점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618476-B145-3CDB-A792-1A94F72B46CC}"/>
              </a:ext>
            </a:extLst>
          </p:cNvPr>
          <p:cNvGrpSpPr/>
          <p:nvPr/>
        </p:nvGrpSpPr>
        <p:grpSpPr>
          <a:xfrm>
            <a:off x="396747" y="127473"/>
            <a:ext cx="9633078" cy="400108"/>
            <a:chOff x="396747" y="127473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828239D-0D25-06EB-29FA-E46D604CC6F7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1D645B-298D-54CC-FE84-ED3BB22EDEC8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rgbClr val="749BCA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7E9334-2F5F-6220-4246-AAD1DBE8CEF0}"/>
                </a:ext>
              </a:extLst>
            </p:cNvPr>
            <p:cNvSpPr txBox="1"/>
            <p:nvPr/>
          </p:nvSpPr>
          <p:spPr>
            <a:xfrm>
              <a:off x="396747" y="127473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rgbClr val="749BCA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03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749BCA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5E3102-D80A-A355-03BB-0675E74082D3}"/>
                </a:ext>
              </a:extLst>
            </p:cNvPr>
            <p:cNvSpPr txBox="1"/>
            <p:nvPr/>
          </p:nvSpPr>
          <p:spPr>
            <a:xfrm>
              <a:off x="911985" y="145363"/>
              <a:ext cx="134267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Why</a:t>
              </a:r>
              <a:r>
                <a:rPr lang="ko-KR" altLang="en-US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 </a:t>
              </a:r>
              <a:r>
                <a:rPr lang="en-US" altLang="ko-KR" sz="1800">
                  <a:latin typeface="원신한 Bold" panose="020B0803000000000000" pitchFamily="50" charset="-127"/>
                  <a:ea typeface="원신한 Bold" panose="020B0803000000000000" pitchFamily="50" charset="-127"/>
                </a:rPr>
                <a:t>Toss?</a:t>
              </a:r>
              <a:endParaRPr kumimoji="0" lang="ko-KR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</p:grpSp>
      <p:pic>
        <p:nvPicPr>
          <p:cNvPr id="7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8" y="1093791"/>
            <a:ext cx="5690483" cy="262773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직사각형 11"/>
          <p:cNvSpPr/>
          <p:nvPr/>
        </p:nvSpPr>
        <p:spPr>
          <a:xfrm>
            <a:off x="591411" y="1461872"/>
            <a:ext cx="746447" cy="2107568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759FCED-97E5-4200-8EE6-0E4803D8350A}"/>
              </a:ext>
            </a:extLst>
          </p:cNvPr>
          <p:cNvSpPr txBox="1"/>
          <p:nvPr/>
        </p:nvSpPr>
        <p:spPr>
          <a:xfrm>
            <a:off x="345748" y="3954768"/>
            <a:ext cx="196784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</a:t>
            </a:r>
            <a:r>
              <a:rPr lang="ko-KR" altLang="en-US"/>
              <a:t>토스의 비즈니스 구조</a:t>
            </a:r>
            <a:endParaRPr/>
          </a:p>
        </p:txBody>
      </p:sp>
      <p:sp>
        <p:nvSpPr>
          <p:cNvPr id="11" name="모서리가 둥근 직사각형">
            <a:extLst>
              <a:ext uri="{FF2B5EF4-FFF2-40B4-BE49-F238E27FC236}">
                <a16:creationId xmlns:a16="http://schemas.microsoft.com/office/drawing/2014/main" id="{2283BC05-7E37-498A-D465-EF1997F36A9F}"/>
              </a:ext>
            </a:extLst>
          </p:cNvPr>
          <p:cNvSpPr/>
          <p:nvPr/>
        </p:nvSpPr>
        <p:spPr>
          <a:xfrm>
            <a:off x="466303" y="4330948"/>
            <a:ext cx="1645481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ko-KR" altLang="en-US" sz="1200"/>
              <a:t>간편 송금 서비스</a:t>
            </a:r>
          </a:p>
        </p:txBody>
      </p:sp>
      <p:sp>
        <p:nvSpPr>
          <p:cNvPr id="14" name="모서리가 둥근 직사각형">
            <a:extLst>
              <a:ext uri="{FF2B5EF4-FFF2-40B4-BE49-F238E27FC236}">
                <a16:creationId xmlns:a16="http://schemas.microsoft.com/office/drawing/2014/main" id="{8909DE49-983F-4468-47BE-092A4B2E23D3}"/>
              </a:ext>
            </a:extLst>
          </p:cNvPr>
          <p:cNvSpPr/>
          <p:nvPr/>
        </p:nvSpPr>
        <p:spPr>
          <a:xfrm>
            <a:off x="466303" y="4676794"/>
            <a:ext cx="1645481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ko-KR" altLang="en-US" sz="1200">
                <a:solidFill>
                  <a:schemeClr val="tx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대출</a:t>
            </a:r>
            <a:r>
              <a:rPr lang="en-US" altLang="ko-KR" sz="1200">
                <a:solidFill>
                  <a:schemeClr val="tx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보험</a:t>
            </a:r>
            <a:r>
              <a:rPr lang="en-US" altLang="ko-KR" sz="1200">
                <a:solidFill>
                  <a:schemeClr val="tx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rPr>
              <a:t>카드</a:t>
            </a:r>
          </a:p>
        </p:txBody>
      </p:sp>
      <p:sp>
        <p:nvSpPr>
          <p:cNvPr id="23" name="모서리가 둥근 직사각형">
            <a:extLst>
              <a:ext uri="{FF2B5EF4-FFF2-40B4-BE49-F238E27FC236}">
                <a16:creationId xmlns:a16="http://schemas.microsoft.com/office/drawing/2014/main" id="{D4FE96F9-4508-28BE-062A-731DF727D774}"/>
              </a:ext>
            </a:extLst>
          </p:cNvPr>
          <p:cNvSpPr/>
          <p:nvPr/>
        </p:nvSpPr>
        <p:spPr>
          <a:xfrm>
            <a:off x="2285316" y="4676794"/>
            <a:ext cx="1724709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ko-KR" altLang="en-US" sz="1200"/>
              <a:t>제휴사 금융 상품 중개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58746991-B653-48C3-04BE-D505467366EC}"/>
              </a:ext>
            </a:extLst>
          </p:cNvPr>
          <p:cNvSpPr txBox="1"/>
          <p:nvPr/>
        </p:nvSpPr>
        <p:spPr>
          <a:xfrm>
            <a:off x="5431390" y="4505318"/>
            <a:ext cx="10615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마이데이터</a:t>
            </a:r>
          </a:p>
        </p:txBody>
      </p:sp>
      <p:sp>
        <p:nvSpPr>
          <p:cNvPr id="36" name="모서리가 둥근 직사각형">
            <a:extLst>
              <a:ext uri="{FF2B5EF4-FFF2-40B4-BE49-F238E27FC236}">
                <a16:creationId xmlns:a16="http://schemas.microsoft.com/office/drawing/2014/main" id="{89C8DC66-79D8-45B5-AEF2-AA5DA6794203}"/>
              </a:ext>
            </a:extLst>
          </p:cNvPr>
          <p:cNvSpPr/>
          <p:nvPr/>
        </p:nvSpPr>
        <p:spPr>
          <a:xfrm>
            <a:off x="466302" y="5022640"/>
            <a:ext cx="1645481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ko-KR" altLang="en-US" sz="1200"/>
              <a:t>뱅킹</a:t>
            </a:r>
            <a:r>
              <a:rPr lang="en-US" altLang="ko-KR" sz="1200"/>
              <a:t>, </a:t>
            </a:r>
            <a:r>
              <a:rPr lang="ko-KR" altLang="en-US" sz="1200"/>
              <a:t>증권</a:t>
            </a:r>
            <a:r>
              <a:rPr lang="en-US" altLang="ko-KR" sz="1200"/>
              <a:t>, </a:t>
            </a:r>
            <a:r>
              <a:rPr lang="ko-KR" altLang="en-US" sz="1200"/>
              <a:t>지급결제</a:t>
            </a:r>
          </a:p>
        </p:txBody>
      </p:sp>
      <p:sp>
        <p:nvSpPr>
          <p:cNvPr id="37" name="모서리가 둥근 직사각형">
            <a:extLst>
              <a:ext uri="{FF2B5EF4-FFF2-40B4-BE49-F238E27FC236}">
                <a16:creationId xmlns:a16="http://schemas.microsoft.com/office/drawing/2014/main" id="{622C8210-343C-745A-C975-0C7EB14C71CB}"/>
              </a:ext>
            </a:extLst>
          </p:cNvPr>
          <p:cNvSpPr/>
          <p:nvPr/>
        </p:nvSpPr>
        <p:spPr>
          <a:xfrm>
            <a:off x="466302" y="5368486"/>
            <a:ext cx="1645481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ko-KR" altLang="en-US" sz="1200"/>
              <a:t>기타</a:t>
            </a:r>
            <a:r>
              <a:rPr lang="en-US" altLang="ko-KR" sz="1200"/>
              <a:t> </a:t>
            </a:r>
            <a:r>
              <a:rPr lang="ko-KR" altLang="en-US" sz="1200"/>
              <a:t>서비스</a:t>
            </a:r>
          </a:p>
        </p:txBody>
      </p:sp>
      <p:sp>
        <p:nvSpPr>
          <p:cNvPr id="38" name="모서리가 둥근 직사각형">
            <a:extLst>
              <a:ext uri="{FF2B5EF4-FFF2-40B4-BE49-F238E27FC236}">
                <a16:creationId xmlns:a16="http://schemas.microsoft.com/office/drawing/2014/main" id="{B1D0EE7D-23CA-EA37-445F-1E6269009360}"/>
              </a:ext>
            </a:extLst>
          </p:cNvPr>
          <p:cNvSpPr/>
          <p:nvPr/>
        </p:nvSpPr>
        <p:spPr>
          <a:xfrm>
            <a:off x="2285315" y="5016080"/>
            <a:ext cx="1899479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ko-KR" altLang="en-US" sz="1200"/>
              <a:t>자회사 운영 </a:t>
            </a:r>
            <a:r>
              <a:rPr lang="en-US" altLang="ko-KR" sz="1200"/>
              <a:t>(One-App)</a:t>
            </a:r>
          </a:p>
        </p:txBody>
      </p:sp>
      <p:sp>
        <p:nvSpPr>
          <p:cNvPr id="39" name="모서리가 둥근 직사각형">
            <a:extLst>
              <a:ext uri="{FF2B5EF4-FFF2-40B4-BE49-F238E27FC236}">
                <a16:creationId xmlns:a16="http://schemas.microsoft.com/office/drawing/2014/main" id="{CE155C82-699A-AFD6-6E7A-CB456C6A8C24}"/>
              </a:ext>
            </a:extLst>
          </p:cNvPr>
          <p:cNvSpPr/>
          <p:nvPr/>
        </p:nvSpPr>
        <p:spPr>
          <a:xfrm>
            <a:off x="2285316" y="5357874"/>
            <a:ext cx="3058033" cy="29817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rgbClr val="21365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/>
            </a:pPr>
            <a:r>
              <a:rPr lang="ko-KR" altLang="en-US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자산관리</a:t>
            </a:r>
            <a:r>
              <a:rPr lang="en-US" altLang="ko-KR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, </a:t>
            </a:r>
            <a:r>
              <a:rPr lang="ko-KR" altLang="en-US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생활서비스</a:t>
            </a:r>
            <a:r>
              <a:rPr lang="en-US" altLang="ko-KR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, </a:t>
            </a:r>
            <a:r>
              <a:rPr lang="ko-KR" altLang="en-US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부동산</a:t>
            </a:r>
            <a:r>
              <a:rPr lang="en-US" altLang="ko-KR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, </a:t>
            </a:r>
            <a:r>
              <a:rPr lang="ko-KR" altLang="en-US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이벤트 </a:t>
            </a:r>
            <a:r>
              <a:rPr lang="en-US" altLang="ko-KR" sz="1200">
                <a:latin typeface="원신한 Medium" panose="020B0603000000000000" pitchFamily="50" charset="-127"/>
                <a:ea typeface="원신한 Medium" panose="020B0603000000000000" pitchFamily="50" charset="-127"/>
              </a:rPr>
              <a:t>etc..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EF5B4A0-3988-BB0D-04BB-ACEC07A899E2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2111784" y="4825882"/>
            <a:ext cx="173532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FBD13CA-55DB-3056-DABD-DA0C5B86A28C}"/>
              </a:ext>
            </a:extLst>
          </p:cNvPr>
          <p:cNvCxnSpPr/>
          <p:nvPr/>
        </p:nvCxnSpPr>
        <p:spPr>
          <a:xfrm>
            <a:off x="2111783" y="5159257"/>
            <a:ext cx="173532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5FFDFA4-688C-ED95-1853-0A76DBB55A13}"/>
              </a:ext>
            </a:extLst>
          </p:cNvPr>
          <p:cNvCxnSpPr/>
          <p:nvPr/>
        </p:nvCxnSpPr>
        <p:spPr>
          <a:xfrm>
            <a:off x="2111783" y="5502157"/>
            <a:ext cx="173532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직사각형 14">
            <a:extLst>
              <a:ext uri="{FF2B5EF4-FFF2-40B4-BE49-F238E27FC236}">
                <a16:creationId xmlns:a16="http://schemas.microsoft.com/office/drawing/2014/main" id="{7E1BBE43-B010-EFD0-C891-A2B5E6093A02}"/>
              </a:ext>
            </a:extLst>
          </p:cNvPr>
          <p:cNvSpPr/>
          <p:nvPr/>
        </p:nvSpPr>
        <p:spPr>
          <a:xfrm>
            <a:off x="2198549" y="4559182"/>
            <a:ext cx="3232841" cy="1200150"/>
          </a:xfrm>
          <a:prstGeom prst="rect">
            <a:avLst/>
          </a:prstGeom>
          <a:ln w="12700">
            <a:solidFill>
              <a:srgbClr val="FF00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아래쪽 화살표 25">
            <a:extLst>
              <a:ext uri="{FF2B5EF4-FFF2-40B4-BE49-F238E27FC236}">
                <a16:creationId xmlns:a16="http://schemas.microsoft.com/office/drawing/2014/main" id="{AC624412-1E57-9275-7FA0-69851F48D01D}"/>
              </a:ext>
            </a:extLst>
          </p:cNvPr>
          <p:cNvSpPr/>
          <p:nvPr/>
        </p:nvSpPr>
        <p:spPr>
          <a:xfrm>
            <a:off x="1895758" y="5887658"/>
            <a:ext cx="389557" cy="449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226"/>
                </a:moveTo>
                <a:lnTo>
                  <a:pt x="5400" y="11226"/>
                </a:lnTo>
                <a:lnTo>
                  <a:pt x="5400" y="0"/>
                </a:lnTo>
                <a:lnTo>
                  <a:pt x="16200" y="0"/>
                </a:lnTo>
                <a:lnTo>
                  <a:pt x="16200" y="11226"/>
                </a:lnTo>
                <a:lnTo>
                  <a:pt x="21600" y="1122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08080"/>
          </a:solidFill>
          <a:ln w="635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직사각형 26">
            <a:extLst>
              <a:ext uri="{FF2B5EF4-FFF2-40B4-BE49-F238E27FC236}">
                <a16:creationId xmlns:a16="http://schemas.microsoft.com/office/drawing/2014/main" id="{1C259539-FC4D-2C66-C7A4-3BE8045AD8A7}"/>
              </a:ext>
            </a:extLst>
          </p:cNvPr>
          <p:cNvSpPr/>
          <p:nvPr/>
        </p:nvSpPr>
        <p:spPr>
          <a:xfrm>
            <a:off x="479098" y="6458404"/>
            <a:ext cx="3596495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1.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간편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송금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서비스를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바탕으로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다수의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고객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유치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  <a:p>
            <a:pPr>
              <a:defRPr sz="1200"/>
            </a:pP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2.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다양한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이벤트와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자산관리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서비스로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고객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락인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효과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  <a:p>
            <a:pPr>
              <a:defRPr sz="1200"/>
            </a:pP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3.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유입된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고객들의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자사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상품</a:t>
            </a:r>
            <a:r>
              <a:rPr>
                <a:latin typeface="원신한 Medium" panose="020B0603000000000000" pitchFamily="50" charset="-127"/>
                <a:ea typeface="원신한 Medium" panose="020B0603000000000000" pitchFamily="50" charset="-127"/>
              </a:rPr>
              <a:t> </a:t>
            </a:r>
            <a:r>
              <a:rPr err="1">
                <a:latin typeface="원신한 Medium" panose="020B0603000000000000" pitchFamily="50" charset="-127"/>
                <a:ea typeface="원신한 Medium" panose="020B0603000000000000" pitchFamily="50" charset="-127"/>
              </a:rPr>
              <a:t>가입</a:t>
            </a:r>
            <a:endParaRPr>
              <a:latin typeface="원신한 Medium" panose="020B0603000000000000" pitchFamily="50" charset="-127"/>
              <a:ea typeface="원신한 Medium" panose="020B06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C77F64-2982-1439-78FD-6218B0187EED}"/>
              </a:ext>
            </a:extLst>
          </p:cNvPr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955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OneShinhan Medium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CA95A5-4688-51D4-8279-ABB19414FE61}"/>
              </a:ext>
            </a:extLst>
          </p:cNvPr>
          <p:cNvGrpSpPr/>
          <p:nvPr/>
        </p:nvGrpSpPr>
        <p:grpSpPr>
          <a:xfrm>
            <a:off x="2115673" y="1455003"/>
            <a:ext cx="6631433" cy="3864522"/>
            <a:chOff x="2090535" y="712548"/>
            <a:chExt cx="6631433" cy="3864522"/>
          </a:xfrm>
        </p:grpSpPr>
        <p:sp>
          <p:nvSpPr>
            <p:cNvPr id="18" name="TextBox 27">
              <a:extLst>
                <a:ext uri="{FF2B5EF4-FFF2-40B4-BE49-F238E27FC236}">
                  <a16:creationId xmlns:a16="http://schemas.microsoft.com/office/drawing/2014/main" id="{AF2D1D33-9BD7-1CF7-D21D-C19F79659C37}"/>
                </a:ext>
              </a:extLst>
            </p:cNvPr>
            <p:cNvSpPr txBox="1"/>
            <p:nvPr/>
          </p:nvSpPr>
          <p:spPr>
            <a:xfrm>
              <a:off x="2960515" y="4207738"/>
              <a:ext cx="4715391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/>
            <a:p>
              <a:pPr>
                <a:defRPr sz="1600">
                  <a:solidFill>
                    <a:schemeClr val="accent2"/>
                  </a:solidFill>
                </a:defRPr>
              </a:pPr>
              <a:r>
                <a:rPr sz="1800"/>
                <a:t>비슷한 구조인데 어떤 차이가 존재하는 것일까?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BF87069-10BD-09C5-6ED8-B31B615B7E88}"/>
                </a:ext>
              </a:extLst>
            </p:cNvPr>
            <p:cNvGrpSpPr/>
            <p:nvPr/>
          </p:nvGrpSpPr>
          <p:grpSpPr>
            <a:xfrm>
              <a:off x="2090535" y="712548"/>
              <a:ext cx="6631433" cy="3456841"/>
              <a:chOff x="2656116" y="3896057"/>
              <a:chExt cx="4879763" cy="2513381"/>
            </a:xfrm>
          </p:grpSpPr>
          <p:pic>
            <p:nvPicPr>
              <p:cNvPr id="20" name="그림 12" descr="그림 12">
                <a:extLst>
                  <a:ext uri="{FF2B5EF4-FFF2-40B4-BE49-F238E27FC236}">
                    <a16:creationId xmlns:a16="http://schemas.microsoft.com/office/drawing/2014/main" id="{516DD185-0E31-5A4C-3B65-740E5A906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6116" y="3896057"/>
                <a:ext cx="4876589" cy="2256840"/>
              </a:xfrm>
              <a:prstGeom prst="rect">
                <a:avLst/>
              </a:prstGeom>
              <a:ln w="19050">
                <a:solidFill>
                  <a:srgbClr val="000000"/>
                </a:solidFill>
              </a:ln>
            </p:spPr>
          </p:pic>
          <p:sp>
            <p:nvSpPr>
              <p:cNvPr id="21" name="직사각형 22">
                <a:extLst>
                  <a:ext uri="{FF2B5EF4-FFF2-40B4-BE49-F238E27FC236}">
                    <a16:creationId xmlns:a16="http://schemas.microsoft.com/office/drawing/2014/main" id="{9CFF49BB-EBE4-1F6E-D824-88CF1E4E9FF5}"/>
                  </a:ext>
                </a:extLst>
              </p:cNvPr>
              <p:cNvSpPr txBox="1"/>
              <p:nvPr/>
            </p:nvSpPr>
            <p:spPr>
              <a:xfrm>
                <a:off x="2656116" y="6152897"/>
                <a:ext cx="4879763" cy="2565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900">
                    <a:solidFill>
                      <a:srgbClr val="808080"/>
                    </a:solidFill>
                  </a:defRPr>
                </a:pPr>
                <a:r>
                  <a:t>자료: 임팩트피플스 4060대상 자산관리 앱 선호도 조사</a:t>
                </a:r>
              </a:p>
            </p:txBody>
          </p:sp>
        </p:grpSp>
        <p:sp>
          <p:nvSpPr>
            <p:cNvPr id="22" name="직사각형 14">
              <a:extLst>
                <a:ext uri="{FF2B5EF4-FFF2-40B4-BE49-F238E27FC236}">
                  <a16:creationId xmlns:a16="http://schemas.microsoft.com/office/drawing/2014/main" id="{59995F4D-205D-8535-CD9A-A77C8096337B}"/>
                </a:ext>
              </a:extLst>
            </p:cNvPr>
            <p:cNvSpPr/>
            <p:nvPr/>
          </p:nvSpPr>
          <p:spPr>
            <a:xfrm>
              <a:off x="5578012" y="1964311"/>
              <a:ext cx="1344246" cy="1744305"/>
            </a:xfrm>
            <a:prstGeom prst="rect">
              <a:avLst/>
            </a:prstGeom>
            <a:ln w="19050">
              <a:solidFill>
                <a:srgbClr val="FF0000"/>
              </a:solidFill>
              <a:prstDash val="dash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59088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5"/>
          <p:cNvSpPr txBox="1"/>
          <p:nvPr/>
        </p:nvSpPr>
        <p:spPr>
          <a:xfrm>
            <a:off x="314471" y="687596"/>
            <a:ext cx="189731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</a:t>
            </a:r>
            <a:r>
              <a:t>앱 체류 시간이 길다</a:t>
            </a:r>
          </a:p>
        </p:txBody>
      </p:sp>
      <p:sp>
        <p:nvSpPr>
          <p:cNvPr id="280" name="TextBox 7"/>
          <p:cNvSpPr txBox="1"/>
          <p:nvPr/>
        </p:nvSpPr>
        <p:spPr>
          <a:xfrm>
            <a:off x="314471" y="4163106"/>
            <a:ext cx="34554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ko-KR" altLang="en-US">
                <a:latin typeface="원신한 Medium" panose="020B0603000000000000" pitchFamily="50" charset="-127"/>
                <a:ea typeface="원신한 Medium" panose="020B0603000000000000" pitchFamily="50" charset="-127"/>
              </a:rPr>
              <a:t>◾</a:t>
            </a:r>
            <a:r>
              <a:t>긴 사용 시간을 만들어 내는 Toss의 특징</a:t>
            </a:r>
          </a:p>
        </p:txBody>
      </p:sp>
      <p:grpSp>
        <p:nvGrpSpPr>
          <p:cNvPr id="283" name="사각형: 둥근 모서리 11"/>
          <p:cNvGrpSpPr/>
          <p:nvPr/>
        </p:nvGrpSpPr>
        <p:grpSpPr>
          <a:xfrm>
            <a:off x="758707" y="4647718"/>
            <a:ext cx="1080074" cy="379379"/>
            <a:chOff x="0" y="0"/>
            <a:chExt cx="1080073" cy="379378"/>
          </a:xfrm>
        </p:grpSpPr>
        <p:sp>
          <p:nvSpPr>
            <p:cNvPr id="281" name="모서리가 둥근 직사각형"/>
            <p:cNvSpPr/>
            <p:nvPr/>
          </p:nvSpPr>
          <p:spPr>
            <a:xfrm>
              <a:off x="0" y="0"/>
              <a:ext cx="1080074" cy="379379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905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282" name="증권 in App"/>
            <p:cNvSpPr txBox="1"/>
            <p:nvPr/>
          </p:nvSpPr>
          <p:spPr>
            <a:xfrm>
              <a:off x="73764" y="36018"/>
              <a:ext cx="93254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/>
              </a:pPr>
              <a:r>
                <a:t>증권 in App</a:t>
              </a:r>
            </a:p>
          </p:txBody>
        </p:sp>
      </p:grpSp>
      <p:grpSp>
        <p:nvGrpSpPr>
          <p:cNvPr id="286" name="사각형: 둥근 모서리 11"/>
          <p:cNvGrpSpPr/>
          <p:nvPr/>
        </p:nvGrpSpPr>
        <p:grpSpPr>
          <a:xfrm>
            <a:off x="5858928" y="4647716"/>
            <a:ext cx="1080074" cy="379381"/>
            <a:chOff x="0" y="0"/>
            <a:chExt cx="1080073" cy="379379"/>
          </a:xfrm>
        </p:grpSpPr>
        <p:sp>
          <p:nvSpPr>
            <p:cNvPr id="284" name="모서리가 둥근 직사각형"/>
            <p:cNvSpPr/>
            <p:nvPr/>
          </p:nvSpPr>
          <p:spPr>
            <a:xfrm>
              <a:off x="0" y="0"/>
              <a:ext cx="1080074" cy="379380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905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285" name="다양한 이벤트"/>
            <p:cNvSpPr txBox="1"/>
            <p:nvPr/>
          </p:nvSpPr>
          <p:spPr>
            <a:xfrm>
              <a:off x="73764" y="36020"/>
              <a:ext cx="932545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다양한 이벤트</a:t>
              </a:r>
            </a:p>
          </p:txBody>
        </p:sp>
      </p:grpSp>
      <p:grpSp>
        <p:nvGrpSpPr>
          <p:cNvPr id="289" name="사각형: 둥근 모서리 11"/>
          <p:cNvGrpSpPr/>
          <p:nvPr/>
        </p:nvGrpSpPr>
        <p:grpSpPr>
          <a:xfrm>
            <a:off x="3194524" y="5298257"/>
            <a:ext cx="610459" cy="307341"/>
            <a:chOff x="0" y="0"/>
            <a:chExt cx="610457" cy="307340"/>
          </a:xfrm>
        </p:grpSpPr>
        <p:sp>
          <p:nvSpPr>
            <p:cNvPr id="287" name="모서리가 둥근 직사각형"/>
            <p:cNvSpPr/>
            <p:nvPr/>
          </p:nvSpPr>
          <p:spPr>
            <a:xfrm>
              <a:off x="0" y="9654"/>
              <a:ext cx="610458" cy="288033"/>
            </a:xfrm>
            <a:prstGeom prst="roundRect">
              <a:avLst>
                <a:gd name="adj" fmla="val 16667"/>
              </a:avLst>
            </a:prstGeom>
            <a:solidFill>
              <a:srgbClr val="C6D9F1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288" name="금융"/>
            <p:cNvSpPr txBox="1"/>
            <p:nvPr/>
          </p:nvSpPr>
          <p:spPr>
            <a:xfrm>
              <a:off x="62955" y="0"/>
              <a:ext cx="48454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금융</a:t>
              </a:r>
            </a:p>
          </p:txBody>
        </p:sp>
      </p:grpSp>
      <p:sp>
        <p:nvSpPr>
          <p:cNvPr id="290" name="직사각형"/>
          <p:cNvSpPr/>
          <p:nvPr/>
        </p:nvSpPr>
        <p:spPr>
          <a:xfrm>
            <a:off x="3194523" y="4546496"/>
            <a:ext cx="6408884" cy="576067"/>
          </a:xfrm>
          <a:prstGeom prst="rect">
            <a:avLst/>
          </a:prstGeom>
          <a:noFill/>
          <a:ln w="19050" cap="flat">
            <a:solidFill>
              <a:srgbClr val="C00000"/>
            </a:solidFill>
            <a:prstDash val="sysDash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6" name="그룹화"/>
          <p:cNvGrpSpPr/>
          <p:nvPr/>
        </p:nvGrpSpPr>
        <p:grpSpPr>
          <a:xfrm>
            <a:off x="411542" y="1068832"/>
            <a:ext cx="3659204" cy="2912465"/>
            <a:chOff x="0" y="0"/>
            <a:chExt cx="3659203" cy="2912463"/>
          </a:xfrm>
        </p:grpSpPr>
        <p:pic>
          <p:nvPicPr>
            <p:cNvPr id="293" name="그림 4" descr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659204" cy="2694022"/>
            </a:xfrm>
            <a:prstGeom prst="rect">
              <a:avLst/>
            </a:prstGeom>
            <a:ln w="9525" cap="flat">
              <a:solidFill>
                <a:schemeClr val="bg1">
                  <a:lumMod val="90000"/>
                </a:schemeClr>
              </a:solidFill>
              <a:prstDash val="solid"/>
              <a:round/>
            </a:ln>
            <a:effectLst/>
          </p:spPr>
        </p:pic>
        <p:sp>
          <p:nvSpPr>
            <p:cNvPr id="294" name="TextBox 6"/>
            <p:cNvSpPr txBox="1"/>
            <p:nvPr/>
          </p:nvSpPr>
          <p:spPr>
            <a:xfrm>
              <a:off x="45720" y="2694023"/>
              <a:ext cx="1510944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700">
                  <a:solidFill>
                    <a:srgbClr val="A6A6A6"/>
                  </a:solidFill>
                </a:defRPr>
              </a:pPr>
              <a:r>
                <a:t>출처: igaworks 데이터 분석 보고서</a:t>
              </a:r>
            </a:p>
          </p:txBody>
        </p:sp>
        <p:sp>
          <p:nvSpPr>
            <p:cNvPr id="295" name="직사각형 36"/>
            <p:cNvSpPr/>
            <p:nvPr/>
          </p:nvSpPr>
          <p:spPr>
            <a:xfrm>
              <a:off x="7687" y="13612"/>
              <a:ext cx="3574833" cy="182670"/>
            </a:xfrm>
            <a:prstGeom prst="rect">
              <a:avLst/>
            </a:prstGeom>
            <a:noFill/>
            <a:ln w="12700" cap="flat">
              <a:solidFill>
                <a:srgbClr val="C00000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97" name="모서리가 둥근 직사각형"/>
          <p:cNvSpPr/>
          <p:nvPr/>
        </p:nvSpPr>
        <p:spPr>
          <a:xfrm>
            <a:off x="3308817" y="4647718"/>
            <a:ext cx="1080075" cy="37938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9050" cap="flat">
            <a:noFill/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100"/>
            </a:pPr>
            <a:endParaRPr/>
          </a:p>
        </p:txBody>
      </p:sp>
      <p:grpSp>
        <p:nvGrpSpPr>
          <p:cNvPr id="302" name="사각형: 둥근 모서리 11"/>
          <p:cNvGrpSpPr/>
          <p:nvPr/>
        </p:nvGrpSpPr>
        <p:grpSpPr>
          <a:xfrm>
            <a:off x="8409040" y="4647715"/>
            <a:ext cx="1080074" cy="379381"/>
            <a:chOff x="0" y="0"/>
            <a:chExt cx="1080073" cy="379379"/>
          </a:xfrm>
        </p:grpSpPr>
        <p:sp>
          <p:nvSpPr>
            <p:cNvPr id="300" name="모서리가 둥근 직사각형"/>
            <p:cNvSpPr/>
            <p:nvPr/>
          </p:nvSpPr>
          <p:spPr>
            <a:xfrm>
              <a:off x="0" y="0"/>
              <a:ext cx="1080074" cy="379380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905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301" name="뛰어난 UI/UX"/>
            <p:cNvSpPr/>
            <p:nvPr/>
          </p:nvSpPr>
          <p:spPr>
            <a:xfrm>
              <a:off x="57726" y="189689"/>
              <a:ext cx="9646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/>
              </a:pPr>
              <a:r>
                <a:t>뛰어난 UI/UX</a:t>
              </a:r>
            </a:p>
          </p:txBody>
        </p:sp>
      </p:grpSp>
      <p:grpSp>
        <p:nvGrpSpPr>
          <p:cNvPr id="305" name="사각형: 둥근 모서리 11"/>
          <p:cNvGrpSpPr/>
          <p:nvPr/>
        </p:nvGrpSpPr>
        <p:grpSpPr>
          <a:xfrm>
            <a:off x="3194524" y="5658769"/>
            <a:ext cx="1308661" cy="307341"/>
            <a:chOff x="0" y="0"/>
            <a:chExt cx="1308660" cy="307340"/>
          </a:xfrm>
        </p:grpSpPr>
        <p:sp>
          <p:nvSpPr>
            <p:cNvPr id="303" name="모서리가 둥근 직사각형"/>
            <p:cNvSpPr/>
            <p:nvPr/>
          </p:nvSpPr>
          <p:spPr>
            <a:xfrm>
              <a:off x="0" y="9183"/>
              <a:ext cx="1308661" cy="288974"/>
            </a:xfrm>
            <a:prstGeom prst="roundRect">
              <a:avLst>
                <a:gd name="adj" fmla="val 16667"/>
              </a:avLst>
            </a:prstGeom>
            <a:solidFill>
              <a:srgbClr val="E3ECF8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304" name="개인화/추천"/>
            <p:cNvSpPr txBox="1"/>
            <p:nvPr/>
          </p:nvSpPr>
          <p:spPr>
            <a:xfrm>
              <a:off x="63000" y="-1"/>
              <a:ext cx="118266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/>
              </a:pPr>
              <a:r>
                <a:t>개인화/추천</a:t>
              </a:r>
            </a:p>
          </p:txBody>
        </p:sp>
      </p:grpSp>
      <p:grpSp>
        <p:nvGrpSpPr>
          <p:cNvPr id="308" name="사각형: 둥근 모서리 11"/>
          <p:cNvGrpSpPr/>
          <p:nvPr/>
        </p:nvGrpSpPr>
        <p:grpSpPr>
          <a:xfrm>
            <a:off x="3194524" y="6018809"/>
            <a:ext cx="1308661" cy="307341"/>
            <a:chOff x="0" y="0"/>
            <a:chExt cx="1308660" cy="307340"/>
          </a:xfrm>
        </p:grpSpPr>
        <p:sp>
          <p:nvSpPr>
            <p:cNvPr id="306" name="모서리가 둥근 직사각형"/>
            <p:cNvSpPr/>
            <p:nvPr/>
          </p:nvSpPr>
          <p:spPr>
            <a:xfrm>
              <a:off x="0" y="9183"/>
              <a:ext cx="1308661" cy="288974"/>
            </a:xfrm>
            <a:prstGeom prst="roundRect">
              <a:avLst>
                <a:gd name="adj" fmla="val 16667"/>
              </a:avLst>
            </a:prstGeom>
            <a:solidFill>
              <a:srgbClr val="E3ECF8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307" name="다양한 제휴사"/>
            <p:cNvSpPr txBox="1"/>
            <p:nvPr/>
          </p:nvSpPr>
          <p:spPr>
            <a:xfrm>
              <a:off x="63000" y="-1"/>
              <a:ext cx="118266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다양한 제휴사</a:t>
              </a:r>
            </a:p>
          </p:txBody>
        </p:sp>
      </p:grpSp>
      <p:grpSp>
        <p:nvGrpSpPr>
          <p:cNvPr id="311" name="사각형: 둥근 모서리 11"/>
          <p:cNvGrpSpPr/>
          <p:nvPr/>
        </p:nvGrpSpPr>
        <p:grpSpPr>
          <a:xfrm>
            <a:off x="3892726" y="5307911"/>
            <a:ext cx="610459" cy="288033"/>
            <a:chOff x="0" y="9653"/>
            <a:chExt cx="610457" cy="288032"/>
          </a:xfrm>
        </p:grpSpPr>
        <p:sp>
          <p:nvSpPr>
            <p:cNvPr id="309" name="모서리가 둥근 직사각형"/>
            <p:cNvSpPr/>
            <p:nvPr/>
          </p:nvSpPr>
          <p:spPr>
            <a:xfrm>
              <a:off x="0" y="9653"/>
              <a:ext cx="610458" cy="288033"/>
            </a:xfrm>
            <a:prstGeom prst="roundRect">
              <a:avLst>
                <a:gd name="adj" fmla="val 16667"/>
              </a:avLst>
            </a:prstGeom>
            <a:solidFill>
              <a:srgbClr val="C6D9F1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310" name="비금융"/>
            <p:cNvSpPr/>
            <p:nvPr/>
          </p:nvSpPr>
          <p:spPr>
            <a:xfrm>
              <a:off x="45030" y="153670"/>
              <a:ext cx="5203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비금융</a:t>
              </a:r>
            </a:p>
          </p:txBody>
        </p:sp>
      </p:grpSp>
      <p:grpSp>
        <p:nvGrpSpPr>
          <p:cNvPr id="314" name="사각형: 둥근 모서리 11"/>
          <p:cNvGrpSpPr/>
          <p:nvPr/>
        </p:nvGrpSpPr>
        <p:grpSpPr>
          <a:xfrm>
            <a:off x="3194524" y="6378849"/>
            <a:ext cx="1308661" cy="307341"/>
            <a:chOff x="0" y="0"/>
            <a:chExt cx="1308660" cy="307340"/>
          </a:xfrm>
        </p:grpSpPr>
        <p:sp>
          <p:nvSpPr>
            <p:cNvPr id="312" name="모서리가 둥근 직사각형"/>
            <p:cNvSpPr/>
            <p:nvPr/>
          </p:nvSpPr>
          <p:spPr>
            <a:xfrm>
              <a:off x="0" y="9183"/>
              <a:ext cx="1308661" cy="288974"/>
            </a:xfrm>
            <a:prstGeom prst="roundRect">
              <a:avLst>
                <a:gd name="adj" fmla="val 16667"/>
              </a:avLst>
            </a:prstGeom>
            <a:solidFill>
              <a:srgbClr val="E3ECF8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313" name="App Push"/>
            <p:cNvSpPr txBox="1"/>
            <p:nvPr/>
          </p:nvSpPr>
          <p:spPr>
            <a:xfrm>
              <a:off x="63000" y="-1"/>
              <a:ext cx="118266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App Push</a:t>
              </a:r>
            </a:p>
          </p:txBody>
        </p:sp>
      </p:grpSp>
      <p:grpSp>
        <p:nvGrpSpPr>
          <p:cNvPr id="317" name="사각형: 둥근 모서리 11"/>
          <p:cNvGrpSpPr/>
          <p:nvPr/>
        </p:nvGrpSpPr>
        <p:grpSpPr>
          <a:xfrm>
            <a:off x="3204635" y="6738889"/>
            <a:ext cx="1308661" cy="307341"/>
            <a:chOff x="0" y="0"/>
            <a:chExt cx="1308660" cy="307340"/>
          </a:xfrm>
        </p:grpSpPr>
        <p:sp>
          <p:nvSpPr>
            <p:cNvPr id="315" name="모서리가 둥근 직사각형"/>
            <p:cNvSpPr/>
            <p:nvPr/>
          </p:nvSpPr>
          <p:spPr>
            <a:xfrm>
              <a:off x="0" y="9183"/>
              <a:ext cx="1308661" cy="288974"/>
            </a:xfrm>
            <a:prstGeom prst="roundRect">
              <a:avLst>
                <a:gd name="adj" fmla="val 16667"/>
              </a:avLst>
            </a:prstGeom>
            <a:solidFill>
              <a:srgbClr val="E3ECF8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316" name="금융 상식 제공"/>
            <p:cNvSpPr txBox="1"/>
            <p:nvPr/>
          </p:nvSpPr>
          <p:spPr>
            <a:xfrm>
              <a:off x="63000" y="-1"/>
              <a:ext cx="118266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금융 상식 제공</a:t>
              </a:r>
            </a:p>
          </p:txBody>
        </p:sp>
      </p:grpSp>
      <p:grpSp>
        <p:nvGrpSpPr>
          <p:cNvPr id="320" name="사각형: 둥근 모서리 11"/>
          <p:cNvGrpSpPr/>
          <p:nvPr/>
        </p:nvGrpSpPr>
        <p:grpSpPr>
          <a:xfrm>
            <a:off x="8294745" y="5306970"/>
            <a:ext cx="1308661" cy="288974"/>
            <a:chOff x="0" y="9183"/>
            <a:chExt cx="1308660" cy="288973"/>
          </a:xfrm>
        </p:grpSpPr>
        <p:sp>
          <p:nvSpPr>
            <p:cNvPr id="318" name="모서리가 둥근 직사각형"/>
            <p:cNvSpPr/>
            <p:nvPr/>
          </p:nvSpPr>
          <p:spPr>
            <a:xfrm>
              <a:off x="0" y="9183"/>
              <a:ext cx="1308661" cy="288974"/>
            </a:xfrm>
            <a:prstGeom prst="roundRect">
              <a:avLst>
                <a:gd name="adj" fmla="val 16667"/>
              </a:avLst>
            </a:prstGeom>
            <a:solidFill>
              <a:srgbClr val="E3ECF8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319" name="이미지/애니메이션"/>
            <p:cNvSpPr/>
            <p:nvPr/>
          </p:nvSpPr>
          <p:spPr>
            <a:xfrm>
              <a:off x="31867" y="153669"/>
              <a:ext cx="12449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/>
              </a:pPr>
              <a:r>
                <a:t>이미지/애니메이션</a:t>
              </a:r>
            </a:p>
          </p:txBody>
        </p:sp>
      </p:grpSp>
      <p:grpSp>
        <p:nvGrpSpPr>
          <p:cNvPr id="324" name="사각형: 둥근 모서리 11"/>
          <p:cNvGrpSpPr/>
          <p:nvPr/>
        </p:nvGrpSpPr>
        <p:grpSpPr>
          <a:xfrm>
            <a:off x="8294745" y="5658769"/>
            <a:ext cx="1308661" cy="307341"/>
            <a:chOff x="0" y="0"/>
            <a:chExt cx="1308660" cy="307340"/>
          </a:xfrm>
        </p:grpSpPr>
        <p:sp>
          <p:nvSpPr>
            <p:cNvPr id="322" name="모서리가 둥근 직사각형"/>
            <p:cNvSpPr/>
            <p:nvPr/>
          </p:nvSpPr>
          <p:spPr>
            <a:xfrm>
              <a:off x="0" y="9183"/>
              <a:ext cx="1308661" cy="288974"/>
            </a:xfrm>
            <a:prstGeom prst="roundRect">
              <a:avLst>
                <a:gd name="adj" fmla="val 16667"/>
              </a:avLst>
            </a:prstGeom>
            <a:solidFill>
              <a:srgbClr val="E3ECF8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323" name="부드러운 사용감"/>
            <p:cNvSpPr txBox="1"/>
            <p:nvPr/>
          </p:nvSpPr>
          <p:spPr>
            <a:xfrm>
              <a:off x="63000" y="-1"/>
              <a:ext cx="118266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부드러운 사용감</a:t>
              </a:r>
            </a:p>
          </p:txBody>
        </p:sp>
      </p:grpSp>
      <p:grpSp>
        <p:nvGrpSpPr>
          <p:cNvPr id="327" name="사각형: 둥근 모서리 11"/>
          <p:cNvGrpSpPr/>
          <p:nvPr/>
        </p:nvGrpSpPr>
        <p:grpSpPr>
          <a:xfrm>
            <a:off x="8294745" y="6027991"/>
            <a:ext cx="1308661" cy="288974"/>
            <a:chOff x="0" y="9183"/>
            <a:chExt cx="1308660" cy="288973"/>
          </a:xfrm>
        </p:grpSpPr>
        <p:sp>
          <p:nvSpPr>
            <p:cNvPr id="325" name="모서리가 둥근 직사각형"/>
            <p:cNvSpPr/>
            <p:nvPr/>
          </p:nvSpPr>
          <p:spPr>
            <a:xfrm>
              <a:off x="0" y="9183"/>
              <a:ext cx="1308661" cy="288974"/>
            </a:xfrm>
            <a:prstGeom prst="roundRect">
              <a:avLst>
                <a:gd name="adj" fmla="val 16667"/>
              </a:avLst>
            </a:prstGeom>
            <a:solidFill>
              <a:srgbClr val="E3ECF8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OneShinhan Bold"/>
                  <a:ea typeface="OneShinhan Bold"/>
                  <a:cs typeface="OneShinhan Bold"/>
                  <a:sym typeface="OneShinhan Bold"/>
                </a:defRPr>
              </a:pPr>
              <a:endParaRPr/>
            </a:p>
          </p:txBody>
        </p:sp>
        <p:sp>
          <p:nvSpPr>
            <p:cNvPr id="326" name="최소한의 상호작용"/>
            <p:cNvSpPr/>
            <p:nvPr/>
          </p:nvSpPr>
          <p:spPr>
            <a:xfrm>
              <a:off x="38471" y="153669"/>
              <a:ext cx="12317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최소한의 상호작용</a:t>
              </a:r>
            </a:p>
          </p:txBody>
        </p:sp>
      </p:grpSp>
      <p:grpSp>
        <p:nvGrpSpPr>
          <p:cNvPr id="330" name="사각형: 둥근 모서리 11"/>
          <p:cNvGrpSpPr/>
          <p:nvPr/>
        </p:nvGrpSpPr>
        <p:grpSpPr>
          <a:xfrm>
            <a:off x="5744635" y="5297787"/>
            <a:ext cx="1308661" cy="307341"/>
            <a:chOff x="0" y="0"/>
            <a:chExt cx="1308660" cy="307340"/>
          </a:xfrm>
        </p:grpSpPr>
        <p:sp>
          <p:nvSpPr>
            <p:cNvPr id="328" name="모서리가 둥근 직사각형"/>
            <p:cNvSpPr/>
            <p:nvPr/>
          </p:nvSpPr>
          <p:spPr>
            <a:xfrm>
              <a:off x="0" y="9183"/>
              <a:ext cx="1308661" cy="288974"/>
            </a:xfrm>
            <a:prstGeom prst="roundRect">
              <a:avLst>
                <a:gd name="adj" fmla="val 16667"/>
              </a:avLst>
            </a:prstGeom>
            <a:solidFill>
              <a:srgbClr val="E3ECF8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329" name="포인트 지급"/>
            <p:cNvSpPr txBox="1"/>
            <p:nvPr/>
          </p:nvSpPr>
          <p:spPr>
            <a:xfrm>
              <a:off x="63000" y="-1"/>
              <a:ext cx="118266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포인트 지급</a:t>
              </a:r>
            </a:p>
          </p:txBody>
        </p:sp>
      </p:grpSp>
      <p:grpSp>
        <p:nvGrpSpPr>
          <p:cNvPr id="336" name="사각형: 둥근 모서리 11"/>
          <p:cNvGrpSpPr/>
          <p:nvPr/>
        </p:nvGrpSpPr>
        <p:grpSpPr>
          <a:xfrm>
            <a:off x="5744635" y="5658769"/>
            <a:ext cx="1308661" cy="307341"/>
            <a:chOff x="0" y="0"/>
            <a:chExt cx="1308660" cy="307340"/>
          </a:xfrm>
        </p:grpSpPr>
        <p:sp>
          <p:nvSpPr>
            <p:cNvPr id="334" name="모서리가 둥근 직사각형"/>
            <p:cNvSpPr/>
            <p:nvPr/>
          </p:nvSpPr>
          <p:spPr>
            <a:xfrm>
              <a:off x="0" y="9183"/>
              <a:ext cx="1308661" cy="288974"/>
            </a:xfrm>
            <a:prstGeom prst="roundRect">
              <a:avLst>
                <a:gd name="adj" fmla="val 16667"/>
              </a:avLst>
            </a:prstGeom>
            <a:solidFill>
              <a:srgbClr val="E3ECF8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335" name="정보 제공"/>
            <p:cNvSpPr txBox="1"/>
            <p:nvPr/>
          </p:nvSpPr>
          <p:spPr>
            <a:xfrm>
              <a:off x="63000" y="-1"/>
              <a:ext cx="118266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정보 제공</a:t>
              </a:r>
            </a:p>
          </p:txBody>
        </p:sp>
      </p:grpSp>
      <p:grpSp>
        <p:nvGrpSpPr>
          <p:cNvPr id="339" name="사각형: 둥근 모서리 11"/>
          <p:cNvGrpSpPr/>
          <p:nvPr/>
        </p:nvGrpSpPr>
        <p:grpSpPr>
          <a:xfrm>
            <a:off x="5744635" y="6018808"/>
            <a:ext cx="1308661" cy="307341"/>
            <a:chOff x="0" y="0"/>
            <a:chExt cx="1308660" cy="307340"/>
          </a:xfrm>
        </p:grpSpPr>
        <p:sp>
          <p:nvSpPr>
            <p:cNvPr id="337" name="모서리가 둥근 직사각형"/>
            <p:cNvSpPr/>
            <p:nvPr/>
          </p:nvSpPr>
          <p:spPr>
            <a:xfrm>
              <a:off x="0" y="9183"/>
              <a:ext cx="1308661" cy="288974"/>
            </a:xfrm>
            <a:prstGeom prst="roundRect">
              <a:avLst>
                <a:gd name="adj" fmla="val 16667"/>
              </a:avLst>
            </a:prstGeom>
            <a:solidFill>
              <a:srgbClr val="E3ECF8"/>
            </a:solidFill>
            <a:ln w="635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338" name="쉬운 참여와 재미"/>
            <p:cNvSpPr txBox="1"/>
            <p:nvPr/>
          </p:nvSpPr>
          <p:spPr>
            <a:xfrm>
              <a:off x="63000" y="-1"/>
              <a:ext cx="118266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쉬운 참여와 재미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194065-9F1A-4FC0-AC14-6301857DFFBF}"/>
              </a:ext>
            </a:extLst>
          </p:cNvPr>
          <p:cNvGrpSpPr/>
          <p:nvPr/>
        </p:nvGrpSpPr>
        <p:grpSpPr>
          <a:xfrm>
            <a:off x="396747" y="127473"/>
            <a:ext cx="9633078" cy="400108"/>
            <a:chOff x="396747" y="127473"/>
            <a:chExt cx="9633078" cy="40010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484234C-DD1A-4F5B-4781-9A1621C46F1C}"/>
                </a:ext>
              </a:extLst>
            </p:cNvPr>
            <p:cNvCxnSpPr/>
            <p:nvPr/>
          </p:nvCxnSpPr>
          <p:spPr>
            <a:xfrm>
              <a:off x="787772" y="504825"/>
              <a:ext cx="9242053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D78346A-2281-7642-C208-228FEA936BF8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7" y="504825"/>
              <a:ext cx="395261" cy="0"/>
            </a:xfrm>
            <a:prstGeom prst="line">
              <a:avLst/>
            </a:prstGeom>
            <a:noFill/>
            <a:ln w="31750" cap="rnd">
              <a:solidFill>
                <a:srgbClr val="749BCA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5E5077-DF86-C62E-E122-A80F68647318}"/>
                </a:ext>
              </a:extLst>
            </p:cNvPr>
            <p:cNvSpPr txBox="1"/>
            <p:nvPr/>
          </p:nvSpPr>
          <p:spPr>
            <a:xfrm>
              <a:off x="396747" y="127473"/>
              <a:ext cx="412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spc="0" normalizeH="0" baseline="0">
                  <a:ln>
                    <a:noFill/>
                  </a:ln>
                  <a:solidFill>
                    <a:srgbClr val="749BCA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04</a:t>
              </a: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749BCA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A7E3EE-4AE7-ED04-62D7-CF05E142EC1F}"/>
                </a:ext>
              </a:extLst>
            </p:cNvPr>
            <p:cNvSpPr txBox="1"/>
            <p:nvPr/>
          </p:nvSpPr>
          <p:spPr>
            <a:xfrm>
              <a:off x="911985" y="145363"/>
              <a:ext cx="334482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955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더 오래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, </a:t>
              </a:r>
              <a:r>
                <a:rPr kumimoji="0" lang="ko-KR" altLang="en-US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더 자주 이용하는 </a:t>
              </a:r>
              <a:r>
                <a:rPr kumimoji="0" lang="en-US" altLang="ko-KR" sz="18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원신한 Bold" panose="020B0803000000000000" pitchFamily="50" charset="-127"/>
                  <a:ea typeface="원신한 Bold" panose="020B0803000000000000" pitchFamily="50" charset="-127"/>
                  <a:sym typeface="OneShinhan Medium"/>
                </a:rPr>
                <a:t>Toss</a:t>
              </a:r>
              <a:endParaRPr kumimoji="0" lang="ko-KR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원신한 Bold" panose="020B0803000000000000" pitchFamily="50" charset="-127"/>
                <a:ea typeface="원신한 Bold" panose="020B0803000000000000" pitchFamily="50" charset="-127"/>
                <a:sym typeface="OneShinhan Medium"/>
              </a:endParaRPr>
            </a:p>
          </p:txBody>
        </p:sp>
      </p:grpSp>
      <p:sp>
        <p:nvSpPr>
          <p:cNvPr id="7" name="모서리가 둥근 직사각형">
            <a:extLst>
              <a:ext uri="{FF2B5EF4-FFF2-40B4-BE49-F238E27FC236}">
                <a16:creationId xmlns:a16="http://schemas.microsoft.com/office/drawing/2014/main" id="{400FD3BF-29BC-38F5-5759-4F2963E38519}"/>
              </a:ext>
            </a:extLst>
          </p:cNvPr>
          <p:cNvSpPr/>
          <p:nvPr/>
        </p:nvSpPr>
        <p:spPr>
          <a:xfrm>
            <a:off x="3318927" y="4638064"/>
            <a:ext cx="1080075" cy="37938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9050" cap="flat">
            <a:solidFill>
              <a:srgbClr val="BFBFBF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100"/>
            </a:pPr>
            <a:r>
              <a:rPr lang="ko-KR" altLang="en-US"/>
              <a:t>서비스 </a:t>
            </a:r>
            <a:r>
              <a:rPr lang="en-US" altLang="ko-KR"/>
              <a:t>Value</a:t>
            </a:r>
            <a:endParaRPr lang="ko-KR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2. 토스와의 비교 (서비스, UI/UX)"/>
          <p:cNvSpPr txBox="1"/>
          <p:nvPr/>
        </p:nvSpPr>
        <p:spPr>
          <a:xfrm>
            <a:off x="3455670" y="3542029"/>
            <a:ext cx="38080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2. </a:t>
            </a:r>
            <a:r>
              <a:rPr err="1"/>
              <a:t>토스와의</a:t>
            </a:r>
            <a:r>
              <a:t> </a:t>
            </a:r>
            <a:r>
              <a:rPr err="1"/>
              <a:t>비교</a:t>
            </a:r>
            <a:r>
              <a:t> (</a:t>
            </a:r>
            <a:r>
              <a:rPr lang="ko-KR" altLang="en-US"/>
              <a:t>서비스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/>
              <a:t>UI</a:t>
            </a:r>
            <a:r>
              <a:rPr lang="en-US" altLang="ko-KR"/>
              <a:t>/</a:t>
            </a:r>
            <a:r>
              <a:rPr lang="en-US"/>
              <a:t>UX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8F8F8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OneShinhan Medium"/>
        <a:ea typeface="OneShinhan Medium"/>
        <a:cs typeface="OneShinhan Medium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955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OneShinhan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955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OneShinhan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OneShinhan Medium"/>
        <a:ea typeface="OneShinhan Medium"/>
        <a:cs typeface="OneShinhan Medium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955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OneShinhan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955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OneShinhan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1902</Words>
  <Application>Microsoft Office PowerPoint</Application>
  <PresentationFormat>사용자 지정</PresentationFormat>
  <Paragraphs>480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OneShinhan Bold</vt:lpstr>
      <vt:lpstr>OneShinhan Light</vt:lpstr>
      <vt:lpstr>OneShinhan Medium</vt:lpstr>
      <vt:lpstr>원신한 Bold</vt:lpstr>
      <vt:lpstr>Arial</vt:lpstr>
      <vt:lpstr>원신한 Light</vt:lpstr>
      <vt:lpstr>원신한 Medium</vt:lpstr>
      <vt:lpstr>Office 테마</vt:lpstr>
      <vt:lpstr>머니버스 서비스 개선을 위한 Toss 자산관리 서비스 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머니버스 서비스 개선을 위한 Toss 자산관리 서비스 비교</dc:title>
  <dc:creator>박지현</dc:creator>
  <cp:lastModifiedBy>지현 박</cp:lastModifiedBy>
  <cp:revision>10</cp:revision>
  <dcterms:modified xsi:type="dcterms:W3CDTF">2024-05-12T22:08:22Z</dcterms:modified>
</cp:coreProperties>
</file>